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5"/>
  </p:notesMasterIdLst>
  <p:sldIdLst>
    <p:sldId id="258" r:id="rId2"/>
    <p:sldId id="259" r:id="rId3"/>
    <p:sldId id="318" r:id="rId4"/>
    <p:sldId id="273" r:id="rId5"/>
    <p:sldId id="320" r:id="rId6"/>
    <p:sldId id="326" r:id="rId7"/>
    <p:sldId id="321" r:id="rId8"/>
    <p:sldId id="327" r:id="rId9"/>
    <p:sldId id="322" r:id="rId10"/>
    <p:sldId id="311" r:id="rId11"/>
    <p:sldId id="325" r:id="rId12"/>
    <p:sldId id="324" r:id="rId13"/>
    <p:sldId id="328" r:id="rId14"/>
    <p:sldId id="331" r:id="rId15"/>
    <p:sldId id="334" r:id="rId16"/>
    <p:sldId id="329" r:id="rId17"/>
    <p:sldId id="332" r:id="rId18"/>
    <p:sldId id="333" r:id="rId19"/>
    <p:sldId id="330" r:id="rId20"/>
    <p:sldId id="335" r:id="rId21"/>
    <p:sldId id="323" r:id="rId22"/>
    <p:sldId id="268" r:id="rId23"/>
    <p:sldId id="266"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570" autoAdjust="0"/>
  </p:normalViewPr>
  <p:slideViewPr>
    <p:cSldViewPr snapToGrid="0">
      <p:cViewPr varScale="1">
        <p:scale>
          <a:sx n="50" d="100"/>
          <a:sy n="50" d="100"/>
        </p:scale>
        <p:origin x="126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97C383-8312-456C-826E-A9EECA2DE92A}" type="datetimeFigureOut">
              <a:rPr lang="zh-CN" altLang="en-US" smtClean="0"/>
              <a:t>2021/12/16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D56712-6A62-484C-8CC8-B5CBDF64B829}" type="slidenum">
              <a:rPr lang="zh-CN" altLang="en-US" smtClean="0"/>
              <a:t>‹#›</a:t>
            </a:fld>
            <a:endParaRPr lang="zh-CN" altLang="en-US"/>
          </a:p>
        </p:txBody>
      </p:sp>
    </p:spTree>
    <p:extLst>
      <p:ext uri="{BB962C8B-B14F-4D97-AF65-F5344CB8AC3E}">
        <p14:creationId xmlns:p14="http://schemas.microsoft.com/office/powerpoint/2010/main" val="2437240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这是一篇发表在</a:t>
            </a:r>
            <a:r>
              <a:rPr lang="en-US" altLang="zh-CN" dirty="0"/>
              <a:t>IEEE Micro</a:t>
            </a:r>
            <a:r>
              <a:rPr lang="zh-CN" altLang="en-US" dirty="0"/>
              <a:t>第</a:t>
            </a:r>
            <a:r>
              <a:rPr lang="en-US" altLang="zh-CN" dirty="0"/>
              <a:t>40</a:t>
            </a:r>
            <a:r>
              <a:rPr lang="zh-CN" altLang="en-US" dirty="0"/>
              <a:t>卷的论文的扩展和更新版本。</a:t>
            </a:r>
            <a:r>
              <a:rPr lang="en-US" altLang="zh-CN" dirty="0"/>
              <a:t>9</a:t>
            </a:r>
            <a:r>
              <a:rPr lang="zh-CN" altLang="en-US" dirty="0"/>
              <a:t>月</a:t>
            </a:r>
            <a:r>
              <a:rPr lang="en-US" altLang="zh-CN" dirty="0"/>
              <a:t>1</a:t>
            </a:r>
            <a:r>
              <a:rPr lang="zh-CN" altLang="en-US" dirty="0"/>
              <a:t>日</a:t>
            </a:r>
            <a:r>
              <a:rPr lang="en-US" altLang="zh-CN" dirty="0"/>
              <a:t>- 10</a:t>
            </a:r>
            <a:r>
              <a:rPr lang="zh-CN" altLang="en-US" dirty="0"/>
              <a:t>月</a:t>
            </a:r>
            <a:r>
              <a:rPr lang="en-US" altLang="zh-CN" dirty="0"/>
              <a:t>1</a:t>
            </a:r>
            <a:r>
              <a:rPr lang="zh-CN" altLang="en-US" dirty="0"/>
              <a:t>日，第</a:t>
            </a:r>
            <a:r>
              <a:rPr lang="en-US" altLang="zh-CN" dirty="0"/>
              <a:t>65-75</a:t>
            </a:r>
            <a:r>
              <a:rPr lang="zh-CN" altLang="en-US" dirty="0"/>
              <a:t>页</a:t>
            </a:r>
            <a:r>
              <a:rPr lang="en-US" altLang="zh-CN" dirty="0"/>
              <a:t>2020</a:t>
            </a:r>
          </a:p>
          <a:p>
            <a:endParaRPr lang="zh-CN" altLang="en-US" dirty="0"/>
          </a:p>
        </p:txBody>
      </p:sp>
      <p:sp>
        <p:nvSpPr>
          <p:cNvPr id="4" name="灯片编号占位符 3"/>
          <p:cNvSpPr>
            <a:spLocks noGrp="1"/>
          </p:cNvSpPr>
          <p:nvPr>
            <p:ph type="sldNum" sz="quarter" idx="5"/>
          </p:nvPr>
        </p:nvSpPr>
        <p:spPr/>
        <p:txBody>
          <a:bodyPr/>
          <a:lstStyle/>
          <a:p>
            <a:fld id="{55D56712-6A62-484C-8CC8-B5CBDF64B829}" type="slidenum">
              <a:rPr lang="zh-CN" altLang="en-US" smtClean="0"/>
              <a:t>1</a:t>
            </a:fld>
            <a:endParaRPr lang="zh-CN" altLang="en-US"/>
          </a:p>
        </p:txBody>
      </p:sp>
    </p:spTree>
    <p:extLst>
      <p:ext uri="{BB962C8B-B14F-4D97-AF65-F5344CB8AC3E}">
        <p14:creationId xmlns:p14="http://schemas.microsoft.com/office/powerpoint/2010/main" val="2158616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对读映射三个步骤可以采取的加速方法</a:t>
            </a:r>
            <a:endParaRPr lang="en-US" altLang="zh-CN" dirty="0"/>
          </a:p>
          <a:p>
            <a:r>
              <a:rPr lang="zh-CN" altLang="en-US" dirty="0"/>
              <a:t>对于第一个步骤：索引，可以通过减少种子的数量和减少索引时的数据流动来加速索引的过程；</a:t>
            </a:r>
            <a:endParaRPr lang="en-US" altLang="zh-CN" dirty="0"/>
          </a:p>
          <a:p>
            <a:r>
              <a:rPr lang="zh-CN" altLang="zh-CN" sz="1200" dirty="0">
                <a:effectLst/>
                <a:ea typeface="宋体" panose="02010600030101010101" pitchFamily="2" charset="-122"/>
                <a:cs typeface="Times New Roman" panose="02020603050405020304" pitchFamily="18" charset="0"/>
              </a:rPr>
              <a:t>预对齐</a:t>
            </a:r>
            <a:r>
              <a:rPr lang="zh-CN" altLang="en-US" sz="1200" dirty="0">
                <a:effectLst/>
                <a:ea typeface="宋体" panose="02010600030101010101" pitchFamily="2" charset="-122"/>
                <a:cs typeface="Times New Roman" panose="02020603050405020304" pitchFamily="18" charset="0"/>
              </a:rPr>
              <a:t>过滤可以使用四种方法加速：</a:t>
            </a:r>
            <a:r>
              <a:rPr lang="en-US" altLang="zh-CN" sz="1200" dirty="0">
                <a:effectLst/>
                <a:latin typeface="宋体" panose="02010600030101010101" pitchFamily="2" charset="-122"/>
                <a:cs typeface="Times New Roman" panose="02020603050405020304" pitchFamily="18" charset="0"/>
              </a:rPr>
              <a:t>(1)</a:t>
            </a:r>
            <a:r>
              <a:rPr lang="en-US" altLang="zh-CN" sz="1200" dirty="0">
                <a:effectLst/>
                <a:ea typeface="宋体" panose="02010600030101010101" pitchFamily="2" charset="-122"/>
                <a:cs typeface="Times New Roman" panose="02020603050405020304" pitchFamily="18" charset="0"/>
              </a:rPr>
              <a:t> q-gram</a:t>
            </a:r>
            <a:r>
              <a:rPr lang="zh-CN" altLang="zh-CN" sz="1200" dirty="0">
                <a:effectLst/>
                <a:ea typeface="宋体" panose="02010600030101010101" pitchFamily="2" charset="-122"/>
                <a:cs typeface="Times New Roman" panose="02020603050405020304" pitchFamily="18" charset="0"/>
              </a:rPr>
              <a:t>滤波，</a:t>
            </a:r>
            <a:r>
              <a:rPr lang="en-US" altLang="zh-CN" sz="1200" dirty="0">
                <a:effectLst/>
                <a:ea typeface="宋体" panose="02010600030101010101" pitchFamily="2" charset="-122"/>
                <a:cs typeface="Times New Roman" panose="02020603050405020304" pitchFamily="18" charset="0"/>
              </a:rPr>
              <a:t>(2)</a:t>
            </a:r>
            <a:r>
              <a:rPr lang="zh-CN" altLang="zh-CN" sz="1200" dirty="0">
                <a:effectLst/>
                <a:ea typeface="宋体" panose="02010600030101010101" pitchFamily="2" charset="-122"/>
                <a:cs typeface="Times New Roman" panose="02020603050405020304" pitchFamily="18" charset="0"/>
              </a:rPr>
              <a:t>鸽洞原理，</a:t>
            </a:r>
            <a:r>
              <a:rPr lang="en-US" altLang="zh-CN" sz="1200" dirty="0">
                <a:effectLst/>
                <a:ea typeface="宋体" panose="02010600030101010101" pitchFamily="2" charset="-122"/>
                <a:cs typeface="Times New Roman" panose="02020603050405020304" pitchFamily="18" charset="0"/>
              </a:rPr>
              <a:t>(3)</a:t>
            </a:r>
            <a:r>
              <a:rPr lang="zh-CN" altLang="zh-CN" sz="1200" dirty="0">
                <a:effectLst/>
                <a:ea typeface="宋体" panose="02010600030101010101" pitchFamily="2" charset="-122"/>
                <a:cs typeface="Times New Roman" panose="02020603050405020304" pitchFamily="18" charset="0"/>
              </a:rPr>
              <a:t>基计数，或</a:t>
            </a:r>
            <a:r>
              <a:rPr lang="en-US" altLang="zh-CN" sz="1200" dirty="0">
                <a:effectLst/>
                <a:ea typeface="宋体" panose="02010600030101010101" pitchFamily="2" charset="-122"/>
                <a:cs typeface="Times New Roman" panose="02020603050405020304" pitchFamily="18" charset="0"/>
              </a:rPr>
              <a:t>(4)</a:t>
            </a:r>
            <a:r>
              <a:rPr lang="zh-CN" altLang="zh-CN" sz="1200" dirty="0">
                <a:effectLst/>
                <a:ea typeface="宋体" panose="02010600030101010101" pitchFamily="2" charset="-122"/>
                <a:cs typeface="Times New Roman" panose="02020603050405020304" pitchFamily="18" charset="0"/>
              </a:rPr>
              <a:t>稀疏</a:t>
            </a:r>
            <a:r>
              <a:rPr lang="en-US" altLang="zh-CN" sz="1200" dirty="0">
                <a:effectLst/>
                <a:ea typeface="宋体" panose="02010600030101010101" pitchFamily="2" charset="-122"/>
                <a:cs typeface="Times New Roman" panose="02020603050405020304" pitchFamily="18" charset="0"/>
              </a:rPr>
              <a:t>DP</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5D56712-6A62-484C-8CC8-B5CBDF64B829}" type="slidenum">
              <a:rPr lang="zh-CN" altLang="en-US" smtClean="0"/>
              <a:t>11</a:t>
            </a:fld>
            <a:endParaRPr lang="zh-CN" altLang="en-US"/>
          </a:p>
        </p:txBody>
      </p:sp>
    </p:spTree>
    <p:extLst>
      <p:ext uri="{BB962C8B-B14F-4D97-AF65-F5344CB8AC3E}">
        <p14:creationId xmlns:p14="http://schemas.microsoft.com/office/powerpoint/2010/main" val="2221348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索引的主要挑战</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是</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选择适当的长度和数量的要索引的种子</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，因为它们会显著影响读映射的内存占用和整体性能。</a:t>
            </a:r>
            <a:r>
              <a:rPr lang="zh-CN" altLang="zh-CN" sz="1800" kern="100" dirty="0">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查询短种子</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可能导致需要检查大量的映射位置以获得字符串匹配。使用长读取需要从每次读取中提取大量的种子，因为长读取的测序错误率要高得多。这将影响</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a:t>
            </a:r>
            <a:r>
              <a:rPr lang="zh-CN" altLang="zh-CN" sz="1800" kern="100" dirty="0">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查询索引结构的次数</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(2)</a:t>
            </a:r>
            <a:r>
              <a:rPr lang="zh-CN" altLang="zh-CN" sz="1800" kern="100" dirty="0">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检索到的映射位置的数量</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。因此，有两种关键方法用于加速索引步骤</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宋体" panose="02010600030101010101" pitchFamily="2" charset="-122"/>
                <a:cs typeface="Times New Roman" panose="02020603050405020304" pitchFamily="18" charset="0"/>
              </a:rPr>
              <a:t>有人</a:t>
            </a:r>
            <a:r>
              <a:rPr lang="zh-CN" altLang="zh-CN" sz="1800" dirty="0">
                <a:effectLst/>
                <a:ea typeface="宋体" panose="02010600030101010101" pitchFamily="2" charset="-122"/>
                <a:cs typeface="Times New Roman" panose="02020603050405020304" pitchFamily="18" charset="0"/>
              </a:rPr>
              <a:t>提出并实现了各种不同的</a:t>
            </a:r>
            <a:r>
              <a:rPr lang="zh-CN" altLang="zh-CN" sz="1800" dirty="0">
                <a:effectLst/>
                <a:highlight>
                  <a:srgbClr val="FFFF00"/>
                </a:highlight>
                <a:ea typeface="宋体" panose="02010600030101010101" pitchFamily="2" charset="-122"/>
                <a:cs typeface="Times New Roman" panose="02020603050405020304" pitchFamily="18" charset="0"/>
              </a:rPr>
              <a:t>数据结构</a:t>
            </a:r>
            <a:r>
              <a:rPr lang="zh-CN" altLang="zh-CN" sz="1800" dirty="0">
                <a:effectLst/>
                <a:ea typeface="宋体" panose="02010600030101010101" pitchFamily="2" charset="-122"/>
                <a:cs typeface="Times New Roman" panose="02020603050405020304" pitchFamily="18" charset="0"/>
              </a:rPr>
              <a:t>，既降低了索引数据结构的</a:t>
            </a:r>
            <a:r>
              <a:rPr lang="zh-CN" altLang="zh-CN" sz="1800" dirty="0">
                <a:effectLst/>
                <a:highlight>
                  <a:srgbClr val="FFFF00"/>
                </a:highlight>
                <a:ea typeface="宋体" panose="02010600030101010101" pitchFamily="2" charset="-122"/>
                <a:cs typeface="Times New Roman" panose="02020603050405020304" pitchFamily="18" charset="0"/>
              </a:rPr>
              <a:t>存储成本</a:t>
            </a:r>
            <a:r>
              <a:rPr lang="zh-CN" altLang="zh-CN" sz="1800" dirty="0">
                <a:effectLst/>
                <a:ea typeface="宋体" panose="02010600030101010101" pitchFamily="2" charset="-122"/>
                <a:cs typeface="Times New Roman" panose="02020603050405020304" pitchFamily="18" charset="0"/>
              </a:rPr>
              <a:t>，又提高了识别索引数据结构中映射位置的算法</a:t>
            </a:r>
            <a:r>
              <a:rPr lang="zh-CN" altLang="zh-CN" sz="1800" dirty="0">
                <a:effectLst/>
                <a:highlight>
                  <a:srgbClr val="FFFF00"/>
                </a:highlight>
                <a:ea typeface="宋体" panose="02010600030101010101" pitchFamily="2" charset="-122"/>
                <a:cs typeface="Times New Roman" panose="02020603050405020304" pitchFamily="18" charset="0"/>
              </a:rPr>
              <a:t>运行时间</a:t>
            </a:r>
            <a:r>
              <a:rPr lang="zh-CN" altLang="zh-CN" sz="1800" dirty="0">
                <a:effectLst/>
                <a:ea typeface="宋体" panose="02010600030101010101" pitchFamily="2" charset="-122"/>
                <a:cs typeface="Times New Roman" panose="02020603050405020304" pitchFamily="18" charset="0"/>
              </a:rPr>
              <a:t>。这种数据结构的一个例子是</a:t>
            </a:r>
            <a:r>
              <a:rPr lang="en-US" altLang="zh-CN" sz="1800" b="1" dirty="0">
                <a:effectLst/>
                <a:highlight>
                  <a:srgbClr val="FFFF00"/>
                </a:highlight>
                <a:ea typeface="宋体" panose="02010600030101010101" pitchFamily="2" charset="-122"/>
                <a:cs typeface="Times New Roman" panose="02020603050405020304" pitchFamily="18" charset="0"/>
              </a:rPr>
              <a:t>FM-index</a:t>
            </a:r>
            <a:r>
              <a:rPr lang="en-US" altLang="zh-CN"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由</a:t>
            </a:r>
            <a:r>
              <a:rPr lang="en-US" altLang="zh-CN" sz="1800" dirty="0" err="1">
                <a:effectLst/>
                <a:ea typeface="宋体" panose="02010600030101010101" pitchFamily="2" charset="-122"/>
                <a:cs typeface="Times New Roman" panose="02020603050405020304" pitchFamily="18" charset="0"/>
              </a:rPr>
              <a:t>Langarita</a:t>
            </a:r>
            <a:r>
              <a:rPr lang="zh-CN" altLang="zh-CN" sz="1800" dirty="0">
                <a:effectLst/>
                <a:ea typeface="宋体" panose="02010600030101010101" pitchFamily="2" charset="-122"/>
                <a:cs typeface="Times New Roman" panose="02020603050405020304" pitchFamily="18" charset="0"/>
              </a:rPr>
              <a:t>等人实现</a:t>
            </a:r>
            <a:r>
              <a:rPr lang="en-US" altLang="zh-CN"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，它</a:t>
            </a:r>
            <a:r>
              <a:rPr lang="zh-CN" altLang="zh-CN" sz="1800" b="1" dirty="0">
                <a:effectLst/>
                <a:ea typeface="宋体" panose="02010600030101010101" pitchFamily="2" charset="-122"/>
                <a:cs typeface="Times New Roman" panose="02020603050405020304" pitchFamily="18" charset="0"/>
              </a:rPr>
              <a:t>提供全文索引的</a:t>
            </a:r>
            <a:r>
              <a:rPr lang="zh-CN" altLang="zh-CN" sz="1800" b="1" dirty="0">
                <a:effectLst/>
                <a:highlight>
                  <a:srgbClr val="FFFF00"/>
                </a:highlight>
                <a:ea typeface="宋体" panose="02010600030101010101" pitchFamily="2" charset="-122"/>
                <a:cs typeface="Times New Roman" panose="02020603050405020304" pitchFamily="18" charset="0"/>
              </a:rPr>
              <a:t>压缩表示</a:t>
            </a:r>
            <a:r>
              <a:rPr lang="zh-CN" altLang="zh-CN" sz="1800" b="1" dirty="0">
                <a:effectLst/>
                <a:ea typeface="宋体" panose="02010600030101010101" pitchFamily="2" charset="-122"/>
                <a:cs typeface="Times New Roman" panose="02020603050405020304" pitchFamily="18" charset="0"/>
              </a:rPr>
              <a:t>，同时</a:t>
            </a:r>
            <a:r>
              <a:rPr lang="zh-CN" altLang="zh-CN" sz="1800" b="1" dirty="0">
                <a:effectLst/>
                <a:highlight>
                  <a:srgbClr val="FFFF00"/>
                </a:highlight>
                <a:ea typeface="宋体" panose="02010600030101010101" pitchFamily="2" charset="-122"/>
                <a:cs typeface="Times New Roman" panose="02020603050405020304" pitchFamily="18" charset="0"/>
              </a:rPr>
              <a:t>允许查询索引而不需要解压缩</a:t>
            </a:r>
            <a:r>
              <a:rPr lang="zh-CN" altLang="zh-CN" sz="1800" b="1"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这种方法有两个主要优点。</a:t>
            </a:r>
            <a:r>
              <a:rPr lang="en-US" altLang="zh-CN" sz="1800" dirty="0">
                <a:effectLst/>
                <a:ea typeface="宋体" panose="02010600030101010101" pitchFamily="2" charset="-122"/>
                <a:cs typeface="Times New Roman" panose="02020603050405020304" pitchFamily="18" charset="0"/>
              </a:rPr>
              <a:t>1)</a:t>
            </a:r>
            <a:r>
              <a:rPr lang="zh-CN" altLang="zh-CN" sz="1800" dirty="0">
                <a:effectLst/>
                <a:ea typeface="宋体" panose="02010600030101010101" pitchFamily="2" charset="-122"/>
                <a:cs typeface="Times New Roman" panose="02020603050405020304" pitchFamily="18" charset="0"/>
              </a:rPr>
              <a:t>我们可以查询任意长度的种子，这有助于减少查询种子的数量。</a:t>
            </a:r>
            <a:r>
              <a:rPr lang="en-US" altLang="zh-CN" sz="1800" dirty="0">
                <a:effectLst/>
                <a:ea typeface="宋体" panose="02010600030101010101" pitchFamily="2" charset="-122"/>
                <a:cs typeface="Times New Roman" panose="02020603050405020304" pitchFamily="18" charset="0"/>
              </a:rPr>
              <a:t>2)</a:t>
            </a:r>
            <a:r>
              <a:rPr lang="zh-CN" altLang="zh-CN" sz="1800" dirty="0">
                <a:effectLst/>
                <a:ea typeface="宋体" panose="02010600030101010101" pitchFamily="2" charset="-122"/>
                <a:cs typeface="Times New Roman" panose="02020603050405020304" pitchFamily="18" charset="0"/>
              </a:rPr>
              <a:t>与</a:t>
            </a:r>
            <a:r>
              <a:rPr lang="en-US" altLang="zh-CN" sz="1800" dirty="0">
                <a:effectLst/>
                <a:ea typeface="宋体" panose="02010600030101010101" pitchFamily="2" charset="-122"/>
                <a:cs typeface="Times New Roman" panose="02020603050405020304" pitchFamily="18" charset="0"/>
              </a:rPr>
              <a:t>minimap2[6]</a:t>
            </a:r>
            <a:r>
              <a:rPr lang="zh-CN" altLang="zh-CN" sz="1800" dirty="0">
                <a:effectLst/>
                <a:ea typeface="宋体" panose="02010600030101010101" pitchFamily="2" charset="-122"/>
                <a:cs typeface="Times New Roman" panose="02020603050405020304" pitchFamily="18" charset="0"/>
              </a:rPr>
              <a:t>的索引步骤相比，它通常有更少的内存占用</a:t>
            </a:r>
            <a:r>
              <a:rPr lang="en-US" altLang="zh-CN" sz="1800" dirty="0">
                <a:effectLst/>
                <a:ea typeface="宋体" panose="02010600030101010101" pitchFamily="2" charset="-122"/>
                <a:cs typeface="Times New Roman" panose="02020603050405020304" pitchFamily="18" charset="0"/>
              </a:rPr>
              <a:t>(1.5 - 2</a:t>
            </a:r>
            <a:r>
              <a:rPr lang="zh-CN" altLang="zh-CN" sz="1800" dirty="0">
                <a:effectLst/>
                <a:ea typeface="宋体" panose="02010600030101010101" pitchFamily="2" charset="-122"/>
                <a:cs typeface="Times New Roman" panose="02020603050405020304" pitchFamily="18" charset="0"/>
              </a:rPr>
              <a:t>倍</a:t>
            </a:r>
            <a:r>
              <a:rPr lang="en-US" altLang="zh-CN"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。然而，</a:t>
            </a:r>
            <a:r>
              <a:rPr lang="en-US" altLang="zh-CN" sz="1800" dirty="0">
                <a:effectLst/>
                <a:ea typeface="宋体" panose="02010600030101010101" pitchFamily="2" charset="-122"/>
                <a:cs typeface="Times New Roman" panose="02020603050405020304" pitchFamily="18" charset="0"/>
              </a:rPr>
              <a:t>FM</a:t>
            </a:r>
            <a:r>
              <a:rPr lang="zh-CN" altLang="zh-CN" sz="1800" dirty="0">
                <a:effectLst/>
                <a:ea typeface="宋体" panose="02010600030101010101" pitchFamily="2" charset="-122"/>
                <a:cs typeface="Times New Roman" panose="02020603050405020304" pitchFamily="18" charset="0"/>
              </a:rPr>
              <a:t>索引的一个主要瓶颈是通过查询</a:t>
            </a:r>
            <a:r>
              <a:rPr lang="en-US" altLang="zh-CN" sz="1800" dirty="0">
                <a:effectLst/>
                <a:ea typeface="宋体" panose="02010600030101010101" pitchFamily="2" charset="-122"/>
                <a:cs typeface="Times New Roman" panose="02020603050405020304" pitchFamily="18" charset="0"/>
              </a:rPr>
              <a:t>FM</a:t>
            </a:r>
            <a:r>
              <a:rPr lang="zh-CN" altLang="zh-CN" sz="1800" dirty="0">
                <a:effectLst/>
                <a:ea typeface="宋体" panose="02010600030101010101" pitchFamily="2" charset="-122"/>
                <a:cs typeface="Times New Roman" panose="02020603050405020304" pitchFamily="18" charset="0"/>
              </a:rPr>
              <a:t>索引来定位精确匹配的速度明显慢于经典索引。</a:t>
            </a:r>
            <a:endParaRPr lang="en-US" altLang="zh-CN" sz="1800" dirty="0">
              <a:effectLst/>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55D56712-6A62-484C-8CC8-B5CBDF64B829}" type="slidenum">
              <a:rPr lang="zh-CN" altLang="en-US" smtClean="0"/>
              <a:t>13</a:t>
            </a:fld>
            <a:endParaRPr lang="zh-CN" altLang="en-US"/>
          </a:p>
        </p:txBody>
      </p:sp>
    </p:spTree>
    <p:extLst>
      <p:ext uri="{BB962C8B-B14F-4D97-AF65-F5344CB8AC3E}">
        <p14:creationId xmlns:p14="http://schemas.microsoft.com/office/powerpoint/2010/main" val="3758556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索引步骤是</a:t>
            </a:r>
            <a:r>
              <a:rPr lang="zh-CN" altLang="zh-CN" sz="1800" b="1" kern="100" dirty="0">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内存密集型</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的，因为大量的随机内存访问控制了计算</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。作者</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提出了一个在内存中处理</a:t>
            </a:r>
            <a:r>
              <a:rPr lang="en-US" altLang="zh-CN" sz="1800" b="1" kern="100" dirty="0">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(PIM)</a:t>
            </a:r>
            <a:r>
              <a:rPr lang="zh-CN" altLang="zh-CN" sz="1800" b="1" kern="100" dirty="0">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的架构</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，它将整个索引存储在内存中，并且允许使用大量的</a:t>
            </a:r>
            <a:r>
              <a:rPr lang="en-US" altLang="zh-CN" sz="1800" b="1" kern="100" dirty="0">
                <a:effectLst/>
                <a:latin typeface="等线" panose="02010600030101010101" pitchFamily="2" charset="-122"/>
                <a:ea typeface="宋体" panose="02010600030101010101" pitchFamily="2" charset="-122"/>
                <a:cs typeface="Times New Roman" panose="02020603050405020304" pitchFamily="18" charset="0"/>
              </a:rPr>
              <a:t>ASIC</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计算单元并发地查询同一个索引</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。对于单个查询任务，</a:t>
            </a:r>
            <a:r>
              <a:rPr lang="zh-CN" altLang="zh-CN" sz="1800" kern="100" dirty="0">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数据移动量</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从几十</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GB</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减少到几个字节，允许</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RADAR</a:t>
            </a:r>
            <a:r>
              <a:rPr lang="zh-CN" altLang="zh-CN" sz="1800" kern="100" dirty="0">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平衡内存访问和计算</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，从而提供加速和节能。</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55D56712-6A62-484C-8CC8-B5CBDF64B829}" type="slidenum">
              <a:rPr lang="zh-CN" altLang="en-US" smtClean="0"/>
              <a:t>14</a:t>
            </a:fld>
            <a:endParaRPr lang="zh-CN" altLang="en-US"/>
          </a:p>
        </p:txBody>
      </p:sp>
    </p:spTree>
    <p:extLst>
      <p:ext uri="{BB962C8B-B14F-4D97-AF65-F5344CB8AC3E}">
        <p14:creationId xmlns:p14="http://schemas.microsoft.com/office/powerpoint/2010/main" val="1186766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宋体" panose="02010600030101010101" pitchFamily="2" charset="-122"/>
                <a:cs typeface="Times New Roman" panose="02020603050405020304" pitchFamily="18" charset="0"/>
              </a:rPr>
              <a:t>预对齐</a:t>
            </a:r>
            <a:r>
              <a:rPr lang="zh-CN" altLang="en-US" sz="1800" dirty="0">
                <a:effectLst/>
                <a:ea typeface="宋体" panose="02010600030101010101" pitchFamily="2" charset="-122"/>
                <a:cs typeface="Times New Roman" panose="02020603050405020304" pitchFamily="18" charset="0"/>
              </a:rPr>
              <a:t>过滤</a:t>
            </a:r>
            <a:r>
              <a:rPr lang="zh-CN" altLang="zh-CN" sz="1800" dirty="0">
                <a:effectLst/>
                <a:ea typeface="宋体" panose="02010600030101010101" pitchFamily="2" charset="-122"/>
                <a:cs typeface="Times New Roman" panose="02020603050405020304" pitchFamily="18" charset="0"/>
              </a:rPr>
              <a:t>使用四种主要方法之一快速</a:t>
            </a:r>
            <a:r>
              <a:rPr lang="zh-CN" altLang="en-US" sz="1800" dirty="0">
                <a:effectLst/>
                <a:ea typeface="宋体" panose="02010600030101010101" pitchFamily="2" charset="-122"/>
                <a:cs typeface="Times New Roman" panose="02020603050405020304" pitchFamily="18" charset="0"/>
              </a:rPr>
              <a:t>过滤</a:t>
            </a:r>
            <a:r>
              <a:rPr lang="zh-CN" altLang="zh-CN" sz="1800" dirty="0">
                <a:effectLst/>
                <a:ea typeface="宋体" panose="02010600030101010101" pitchFamily="2" charset="-122"/>
                <a:cs typeface="Times New Roman" panose="02020603050405020304" pitchFamily="18" charset="0"/>
              </a:rPr>
              <a:t>出不相似的序列对</a:t>
            </a:r>
            <a:r>
              <a:rPr lang="en-US" altLang="zh-CN" sz="1800" dirty="0">
                <a:effectLst/>
                <a:ea typeface="宋体" panose="02010600030101010101" pitchFamily="2" charset="-122"/>
                <a:cs typeface="Times New Roman" panose="02020603050405020304" pitchFamily="18" charset="0"/>
              </a:rPr>
              <a:t>:</a:t>
            </a:r>
            <a:r>
              <a:rPr lang="en-US" altLang="zh-CN" sz="1800" dirty="0">
                <a:effectLst/>
                <a:latin typeface="等线" panose="02010600030101010101" pitchFamily="2" charset="-122"/>
                <a:cs typeface="Times New Roman" panose="02020603050405020304" pitchFamily="18" charset="0"/>
              </a:rPr>
              <a:t> </a:t>
            </a:r>
            <a:r>
              <a:rPr lang="en-US" altLang="zh-CN" sz="1800" dirty="0">
                <a:effectLst/>
                <a:latin typeface="宋体" panose="02010600030101010101" pitchFamily="2" charset="-122"/>
                <a:cs typeface="Times New Roman" panose="02020603050405020304" pitchFamily="18" charset="0"/>
              </a:rPr>
              <a:t>(1)</a:t>
            </a:r>
            <a:r>
              <a:rPr lang="zh-CN" altLang="zh-CN" sz="1800" dirty="0">
                <a:effectLst/>
                <a:ea typeface="宋体" panose="02010600030101010101" pitchFamily="2" charset="-122"/>
                <a:cs typeface="Times New Roman" panose="02020603050405020304" pitchFamily="18" charset="0"/>
              </a:rPr>
              <a:t>鸽洞原理，</a:t>
            </a:r>
            <a:r>
              <a:rPr lang="en-US" altLang="zh-CN" sz="1800" dirty="0">
                <a:effectLst/>
                <a:ea typeface="宋体" panose="02010600030101010101" pitchFamily="2" charset="-122"/>
                <a:cs typeface="Times New Roman" panose="02020603050405020304" pitchFamily="18" charset="0"/>
              </a:rPr>
              <a:t>(2)</a:t>
            </a:r>
            <a:r>
              <a:rPr lang="zh-CN" altLang="zh-CN" sz="1800" dirty="0">
                <a:effectLst/>
                <a:ea typeface="宋体" panose="02010600030101010101" pitchFamily="2" charset="-122"/>
                <a:cs typeface="Times New Roman" panose="02020603050405020304" pitchFamily="18" charset="0"/>
              </a:rPr>
              <a:t>基计数，</a:t>
            </a:r>
            <a:r>
              <a:rPr lang="en-US" altLang="zh-CN" sz="1800" dirty="0">
                <a:effectLst/>
                <a:ea typeface="宋体" panose="02010600030101010101" pitchFamily="2" charset="-122"/>
                <a:cs typeface="Times New Roman" panose="02020603050405020304" pitchFamily="18" charset="0"/>
              </a:rPr>
              <a:t>(3)q-gram</a:t>
            </a:r>
            <a:r>
              <a:rPr lang="zh-CN" altLang="en-US" sz="1800" dirty="0">
                <a:effectLst/>
                <a:ea typeface="宋体" panose="02010600030101010101" pitchFamily="2" charset="-122"/>
                <a:cs typeface="Times New Roman" panose="02020603050405020304" pitchFamily="18" charset="0"/>
              </a:rPr>
              <a:t>过滤</a:t>
            </a:r>
            <a:r>
              <a:rPr lang="zh-CN" altLang="zh-CN" sz="1800" dirty="0">
                <a:effectLst/>
                <a:ea typeface="宋体" panose="02010600030101010101" pitchFamily="2" charset="-122"/>
                <a:cs typeface="Times New Roman" panose="02020603050405020304" pitchFamily="18" charset="0"/>
              </a:rPr>
              <a:t>，或</a:t>
            </a:r>
            <a:r>
              <a:rPr lang="en-US" altLang="zh-CN" sz="1800" dirty="0">
                <a:effectLst/>
                <a:ea typeface="宋体" panose="02010600030101010101" pitchFamily="2" charset="-122"/>
                <a:cs typeface="Times New Roman" panose="02020603050405020304" pitchFamily="18" charset="0"/>
              </a:rPr>
              <a:t>(4)</a:t>
            </a:r>
            <a:r>
              <a:rPr lang="zh-CN" altLang="zh-CN" sz="1800" dirty="0">
                <a:effectLst/>
                <a:ea typeface="宋体" panose="02010600030101010101" pitchFamily="2" charset="-122"/>
                <a:cs typeface="Times New Roman" panose="02020603050405020304" pitchFamily="18" charset="0"/>
              </a:rPr>
              <a:t>稀疏</a:t>
            </a:r>
            <a:r>
              <a:rPr lang="en-US" altLang="zh-CN" sz="1800" dirty="0">
                <a:effectLst/>
                <a:ea typeface="宋体" panose="02010600030101010101" pitchFamily="2" charset="-122"/>
                <a:cs typeface="Times New Roman" panose="02020603050405020304" pitchFamily="18" charset="0"/>
              </a:rPr>
              <a:t>DP</a:t>
            </a:r>
            <a:r>
              <a:rPr lang="zh-CN" altLang="zh-CN" sz="1800" dirty="0">
                <a:effectLst/>
                <a:ea typeface="宋体" panose="02010600030101010101" pitchFamily="2" charset="-122"/>
                <a:cs typeface="Times New Roman" panose="02020603050405020304" pitchFamily="18" charset="0"/>
              </a:rPr>
              <a:t>。</a:t>
            </a:r>
            <a:endParaRPr lang="en-US" altLang="zh-CN" sz="1800" dirty="0">
              <a:effectLst/>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宋体" panose="02010600030101010101" pitchFamily="2" charset="-122"/>
                <a:cs typeface="Times New Roman" panose="02020603050405020304" pitchFamily="18" charset="0"/>
              </a:rPr>
              <a:t>这种方法需要非常简单的操作</a:t>
            </a:r>
            <a:r>
              <a:rPr lang="en-US" altLang="zh-CN"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例如求和和比较</a:t>
            </a:r>
            <a:r>
              <a:rPr lang="en-US" altLang="zh-CN"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，这使得它对</a:t>
            </a:r>
            <a:r>
              <a:rPr lang="zh-CN" altLang="zh-CN" sz="1800" b="1" dirty="0">
                <a:effectLst/>
                <a:ea typeface="宋体" panose="02010600030101010101" pitchFamily="2" charset="-122"/>
                <a:cs typeface="Times New Roman" panose="02020603050405020304" pitchFamily="18" charset="0"/>
              </a:rPr>
              <a:t>硬件加速</a:t>
            </a:r>
            <a:r>
              <a:rPr lang="zh-CN" altLang="zh-CN" sz="1800" dirty="0">
                <a:effectLst/>
                <a:ea typeface="宋体" panose="02010600030101010101" pitchFamily="2" charset="-122"/>
                <a:cs typeface="Times New Roman" panose="02020603050405020304" pitchFamily="18" charset="0"/>
              </a:rPr>
              <a:t>很有吸引力，例如在</a:t>
            </a:r>
            <a:r>
              <a:rPr lang="en-US" altLang="zh-CN" sz="1800" dirty="0">
                <a:effectLst/>
                <a:ea typeface="宋体" panose="02010600030101010101" pitchFamily="2" charset="-122"/>
                <a:cs typeface="Times New Roman" panose="02020603050405020304" pitchFamily="18" charset="0"/>
              </a:rPr>
              <a:t>GRIM-Filter[25]</a:t>
            </a:r>
            <a:r>
              <a:rPr lang="zh-CN" altLang="zh-CN" sz="1800" dirty="0">
                <a:effectLst/>
                <a:ea typeface="宋体" panose="02010600030101010101" pitchFamily="2" charset="-122"/>
                <a:cs typeface="Times New Roman" panose="02020603050405020304" pitchFamily="18" charset="0"/>
              </a:rPr>
              <a:t>中。</a:t>
            </a:r>
            <a:r>
              <a:rPr lang="en-US" altLang="zh-CN" sz="1800" dirty="0">
                <a:effectLst/>
                <a:ea typeface="宋体" panose="02010600030101010101" pitchFamily="2" charset="-122"/>
                <a:cs typeface="Times New Roman" panose="02020603050405020304" pitchFamily="18" charset="0"/>
              </a:rPr>
              <a:t>GRIM-Filter</a:t>
            </a:r>
            <a:r>
              <a:rPr lang="zh-CN" altLang="zh-CN" sz="1800" dirty="0">
                <a:effectLst/>
                <a:ea typeface="宋体" panose="02010600030101010101" pitchFamily="2" charset="-122"/>
                <a:cs typeface="Times New Roman" panose="02020603050405020304" pitchFamily="18" charset="0"/>
              </a:rPr>
              <a:t>利用</a:t>
            </a:r>
            <a:r>
              <a:rPr lang="en-US" altLang="zh-CN" sz="1800" dirty="0">
                <a:effectLst/>
                <a:ea typeface="宋体" panose="02010600030101010101" pitchFamily="2" charset="-122"/>
                <a:cs typeface="Times New Roman" panose="02020603050405020304" pitchFamily="18" charset="0"/>
              </a:rPr>
              <a:t>3d</a:t>
            </a:r>
            <a:r>
              <a:rPr lang="zh-CN" altLang="zh-CN" sz="1800" dirty="0">
                <a:effectLst/>
                <a:ea typeface="宋体" panose="02010600030101010101" pitchFamily="2" charset="-122"/>
                <a:cs typeface="Times New Roman" panose="02020603050405020304" pitchFamily="18" charset="0"/>
              </a:rPr>
              <a:t>堆叠内存逻辑层的高内存带宽和计算能力，在</a:t>
            </a:r>
            <a:r>
              <a:rPr lang="en-US" altLang="zh-CN" sz="1800" dirty="0">
                <a:effectLst/>
                <a:ea typeface="宋体" panose="02010600030101010101" pitchFamily="2" charset="-122"/>
                <a:cs typeface="Times New Roman" panose="02020603050405020304" pitchFamily="18" charset="0"/>
              </a:rPr>
              <a:t>DRAM</a:t>
            </a:r>
            <a:r>
              <a:rPr lang="zh-CN" altLang="zh-CN" sz="1800" dirty="0">
                <a:effectLst/>
                <a:ea typeface="宋体" panose="02010600030101010101" pitchFamily="2" charset="-122"/>
                <a:cs typeface="Times New Roman" panose="02020603050405020304" pitchFamily="18" charset="0"/>
              </a:rPr>
              <a:t>芯片本身加速</a:t>
            </a:r>
            <a:r>
              <a:rPr lang="en-US" altLang="zh-CN" sz="1800" dirty="0">
                <a:effectLst/>
                <a:ea typeface="宋体" panose="02010600030101010101" pitchFamily="2" charset="-122"/>
                <a:cs typeface="Times New Roman" panose="02020603050405020304" pitchFamily="18" charset="0"/>
              </a:rPr>
              <a:t>q-gram</a:t>
            </a:r>
            <a:r>
              <a:rPr lang="zh-CN" altLang="zh-CN" sz="1800" dirty="0">
                <a:effectLst/>
                <a:ea typeface="宋体" panose="02010600030101010101" pitchFamily="2" charset="-122"/>
                <a:cs typeface="Times New Roman" panose="02020603050405020304" pitchFamily="18" charset="0"/>
              </a:rPr>
              <a:t>过滤</a:t>
            </a:r>
            <a:r>
              <a:rPr lang="zh-CN" altLang="en-US" sz="1800" dirty="0">
                <a:effectLst/>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55D56712-6A62-484C-8CC8-B5CBDF64B829}" type="slidenum">
              <a:rPr lang="zh-CN" altLang="en-US" smtClean="0"/>
              <a:t>15</a:t>
            </a:fld>
            <a:endParaRPr lang="zh-CN" altLang="en-US"/>
          </a:p>
        </p:txBody>
      </p:sp>
    </p:spTree>
    <p:extLst>
      <p:ext uri="{BB962C8B-B14F-4D97-AF65-F5344CB8AC3E}">
        <p14:creationId xmlns:p14="http://schemas.microsoft.com/office/powerpoint/2010/main" val="1106253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宋体" panose="02010600030101010101" pitchFamily="2" charset="-122"/>
                <a:cs typeface="Times New Roman" panose="02020603050405020304" pitchFamily="18" charset="0"/>
              </a:rPr>
              <a:t>预对齐</a:t>
            </a:r>
            <a:r>
              <a:rPr lang="zh-CN" altLang="en-US" sz="1800" dirty="0">
                <a:effectLst/>
                <a:ea typeface="宋体" panose="02010600030101010101" pitchFamily="2" charset="-122"/>
                <a:cs typeface="Times New Roman" panose="02020603050405020304" pitchFamily="18" charset="0"/>
              </a:rPr>
              <a:t>过滤</a:t>
            </a:r>
            <a:r>
              <a:rPr lang="zh-CN" altLang="zh-CN" sz="1800" dirty="0">
                <a:effectLst/>
                <a:ea typeface="宋体" panose="02010600030101010101" pitchFamily="2" charset="-122"/>
                <a:cs typeface="Times New Roman" panose="02020603050405020304" pitchFamily="18" charset="0"/>
              </a:rPr>
              <a:t>使用四种主要方法之一快速</a:t>
            </a:r>
            <a:r>
              <a:rPr lang="zh-CN" altLang="en-US" sz="1800" dirty="0">
                <a:effectLst/>
                <a:ea typeface="宋体" panose="02010600030101010101" pitchFamily="2" charset="-122"/>
                <a:cs typeface="Times New Roman" panose="02020603050405020304" pitchFamily="18" charset="0"/>
              </a:rPr>
              <a:t>过滤</a:t>
            </a:r>
            <a:r>
              <a:rPr lang="zh-CN" altLang="zh-CN" sz="1800" dirty="0">
                <a:effectLst/>
                <a:ea typeface="宋体" panose="02010600030101010101" pitchFamily="2" charset="-122"/>
                <a:cs typeface="Times New Roman" panose="02020603050405020304" pitchFamily="18" charset="0"/>
              </a:rPr>
              <a:t>出不相似的序列对</a:t>
            </a:r>
            <a:r>
              <a:rPr lang="en-US" altLang="zh-CN" sz="1800" dirty="0">
                <a:effectLst/>
                <a:ea typeface="宋体" panose="02010600030101010101" pitchFamily="2" charset="-122"/>
                <a:cs typeface="Times New Roman" panose="02020603050405020304" pitchFamily="18" charset="0"/>
              </a:rPr>
              <a:t>:</a:t>
            </a:r>
            <a:r>
              <a:rPr lang="en-US" altLang="zh-CN" sz="1800" dirty="0">
                <a:effectLst/>
                <a:latin typeface="等线" panose="02010600030101010101" pitchFamily="2" charset="-122"/>
                <a:cs typeface="Times New Roman" panose="02020603050405020304" pitchFamily="18" charset="0"/>
              </a:rPr>
              <a:t> </a:t>
            </a:r>
            <a:r>
              <a:rPr lang="en-US" altLang="zh-CN" sz="1800" dirty="0">
                <a:effectLst/>
                <a:latin typeface="宋体" panose="02010600030101010101" pitchFamily="2" charset="-122"/>
                <a:cs typeface="Times New Roman" panose="02020603050405020304" pitchFamily="18" charset="0"/>
              </a:rPr>
              <a:t>(1)</a:t>
            </a:r>
            <a:r>
              <a:rPr lang="zh-CN" altLang="zh-CN" sz="1800" dirty="0">
                <a:effectLst/>
                <a:ea typeface="宋体" panose="02010600030101010101" pitchFamily="2" charset="-122"/>
                <a:cs typeface="Times New Roman" panose="02020603050405020304" pitchFamily="18" charset="0"/>
              </a:rPr>
              <a:t>鸽洞原理，</a:t>
            </a:r>
            <a:r>
              <a:rPr lang="en-US" altLang="zh-CN" sz="1800" dirty="0">
                <a:effectLst/>
                <a:ea typeface="宋体" panose="02010600030101010101" pitchFamily="2" charset="-122"/>
                <a:cs typeface="Times New Roman" panose="02020603050405020304" pitchFamily="18" charset="0"/>
              </a:rPr>
              <a:t>(2)</a:t>
            </a:r>
            <a:r>
              <a:rPr lang="zh-CN" altLang="zh-CN" sz="1800" dirty="0">
                <a:effectLst/>
                <a:ea typeface="宋体" panose="02010600030101010101" pitchFamily="2" charset="-122"/>
                <a:cs typeface="Times New Roman" panose="02020603050405020304" pitchFamily="18" charset="0"/>
              </a:rPr>
              <a:t>基计数，</a:t>
            </a:r>
            <a:r>
              <a:rPr lang="en-US" altLang="zh-CN" sz="1800" dirty="0">
                <a:effectLst/>
                <a:ea typeface="宋体" panose="02010600030101010101" pitchFamily="2" charset="-122"/>
                <a:cs typeface="Times New Roman" panose="02020603050405020304" pitchFamily="18" charset="0"/>
              </a:rPr>
              <a:t>(3)q-gram</a:t>
            </a:r>
            <a:r>
              <a:rPr lang="zh-CN" altLang="zh-CN" sz="1800" dirty="0">
                <a:effectLst/>
                <a:ea typeface="宋体" panose="02010600030101010101" pitchFamily="2" charset="-122"/>
                <a:cs typeface="Times New Roman" panose="02020603050405020304" pitchFamily="18" charset="0"/>
              </a:rPr>
              <a:t>滤波，或</a:t>
            </a:r>
            <a:r>
              <a:rPr lang="en-US" altLang="zh-CN" sz="1800" dirty="0">
                <a:effectLst/>
                <a:ea typeface="宋体" panose="02010600030101010101" pitchFamily="2" charset="-122"/>
                <a:cs typeface="Times New Roman" panose="02020603050405020304" pitchFamily="18" charset="0"/>
              </a:rPr>
              <a:t>(4)</a:t>
            </a:r>
            <a:r>
              <a:rPr lang="zh-CN" altLang="zh-CN" sz="1800" dirty="0">
                <a:effectLst/>
                <a:ea typeface="宋体" panose="02010600030101010101" pitchFamily="2" charset="-122"/>
                <a:cs typeface="Times New Roman" panose="02020603050405020304" pitchFamily="18" charset="0"/>
              </a:rPr>
              <a:t>稀疏</a:t>
            </a:r>
            <a:r>
              <a:rPr lang="en-US" altLang="zh-CN" sz="1800" dirty="0">
                <a:effectLst/>
                <a:ea typeface="宋体" panose="02010600030101010101" pitchFamily="2" charset="-122"/>
                <a:cs typeface="Times New Roman" panose="02020603050405020304" pitchFamily="18" charset="0"/>
              </a:rPr>
              <a:t>DP</a:t>
            </a:r>
            <a:r>
              <a:rPr lang="zh-CN" altLang="zh-CN" sz="1800" dirty="0">
                <a:effectLst/>
                <a:ea typeface="宋体" panose="02010600030101010101" pitchFamily="2" charset="-122"/>
                <a:cs typeface="Times New Roman" panose="02020603050405020304" pitchFamily="18" charset="0"/>
              </a:rPr>
              <a:t>。</a:t>
            </a:r>
            <a:endParaRPr lang="en-US" altLang="zh-CN" sz="1800" dirty="0">
              <a:effectLst/>
              <a:ea typeface="宋体" panose="02010600030101010101" pitchFamily="2" charset="-122"/>
              <a:cs typeface="Times New Roman" panose="02020603050405020304" pitchFamily="18" charset="0"/>
            </a:endParaRPr>
          </a:p>
          <a:p>
            <a:r>
              <a:rPr lang="zh-CN" altLang="zh-CN" sz="1800" b="1" dirty="0">
                <a:effectLst/>
                <a:ea typeface="宋体" panose="02010600030101010101" pitchFamily="2" charset="-122"/>
                <a:cs typeface="Times New Roman" panose="02020603050405020304" pitchFamily="18" charset="0"/>
              </a:rPr>
              <a:t>基于鸽子洞滤波的预对齐滤波</a:t>
            </a:r>
            <a:r>
              <a:rPr lang="zh-CN" altLang="zh-CN" sz="1800" dirty="0">
                <a:effectLst/>
                <a:ea typeface="宋体" panose="02010600030101010101" pitchFamily="2" charset="-122"/>
                <a:cs typeface="Times New Roman" panose="02020603050405020304" pitchFamily="18" charset="0"/>
              </a:rPr>
              <a:t>可以加速读取映射器，即使没有专门的硬件。</a:t>
            </a:r>
            <a:r>
              <a:rPr lang="en-US" altLang="zh-CN" sz="1800" dirty="0" err="1">
                <a:effectLst/>
                <a:latin typeface="宋体" panose="02010600030101010101" pitchFamily="2" charset="-122"/>
                <a:cs typeface="Times New Roman" panose="02020603050405020304" pitchFamily="18" charset="0"/>
              </a:rPr>
              <a:t>Shouji</a:t>
            </a:r>
            <a:r>
              <a:rPr lang="en-US" altLang="zh-CN" sz="1800" dirty="0">
                <a:effectLst/>
                <a:latin typeface="宋体" panose="02010600030101010101" pitchFamily="2" charset="-122"/>
                <a:cs typeface="Times New Roman" panose="02020603050405020304" pitchFamily="18" charset="0"/>
              </a:rPr>
              <a:t>[5]</a:t>
            </a:r>
            <a:r>
              <a:rPr lang="zh-CN" altLang="zh-CN" sz="1800" dirty="0">
                <a:effectLst/>
                <a:ea typeface="宋体" panose="02010600030101010101" pitchFamily="2" charset="-122"/>
                <a:cs typeface="Times New Roman" panose="02020603050405020304" pitchFamily="18" charset="0"/>
              </a:rPr>
              <a:t>利用鸽子洞原理来减少搜索空间，并提供一个可伸缩的体系结构，可以实现独立和快速地检查公共子序列，具有高并行性。</a:t>
            </a:r>
            <a:endParaRPr lang="en-US" altLang="zh-CN" sz="1800" dirty="0">
              <a:effectLst/>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55D56712-6A62-484C-8CC8-B5CBDF64B829}" type="slidenum">
              <a:rPr lang="zh-CN" altLang="en-US" smtClean="0"/>
              <a:t>16</a:t>
            </a:fld>
            <a:endParaRPr lang="zh-CN" altLang="en-US"/>
          </a:p>
        </p:txBody>
      </p:sp>
    </p:spTree>
    <p:extLst>
      <p:ext uri="{BB962C8B-B14F-4D97-AF65-F5344CB8AC3E}">
        <p14:creationId xmlns:p14="http://schemas.microsoft.com/office/powerpoint/2010/main" val="2285645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宋体" panose="02010600030101010101" pitchFamily="2" charset="-122"/>
                <a:cs typeface="Times New Roman" panose="02020603050405020304" pitchFamily="18" charset="0"/>
              </a:rPr>
              <a:t>预对齐</a:t>
            </a:r>
            <a:r>
              <a:rPr lang="zh-CN" altLang="en-US" sz="1800" dirty="0">
                <a:effectLst/>
                <a:ea typeface="宋体" panose="02010600030101010101" pitchFamily="2" charset="-122"/>
                <a:cs typeface="Times New Roman" panose="02020603050405020304" pitchFamily="18" charset="0"/>
              </a:rPr>
              <a:t>过滤</a:t>
            </a:r>
            <a:r>
              <a:rPr lang="zh-CN" altLang="zh-CN" sz="1800" dirty="0">
                <a:effectLst/>
                <a:ea typeface="宋体" panose="02010600030101010101" pitchFamily="2" charset="-122"/>
                <a:cs typeface="Times New Roman" panose="02020603050405020304" pitchFamily="18" charset="0"/>
              </a:rPr>
              <a:t>使用四种主要方法之一快速</a:t>
            </a:r>
            <a:r>
              <a:rPr lang="zh-CN" altLang="en-US" sz="1800" dirty="0">
                <a:effectLst/>
                <a:ea typeface="宋体" panose="02010600030101010101" pitchFamily="2" charset="-122"/>
                <a:cs typeface="Times New Roman" panose="02020603050405020304" pitchFamily="18" charset="0"/>
              </a:rPr>
              <a:t>过滤</a:t>
            </a:r>
            <a:r>
              <a:rPr lang="zh-CN" altLang="zh-CN" sz="1800" dirty="0">
                <a:effectLst/>
                <a:ea typeface="宋体" panose="02010600030101010101" pitchFamily="2" charset="-122"/>
                <a:cs typeface="Times New Roman" panose="02020603050405020304" pitchFamily="18" charset="0"/>
              </a:rPr>
              <a:t>出不相似的序列对</a:t>
            </a:r>
            <a:r>
              <a:rPr lang="en-US" altLang="zh-CN" sz="1800" dirty="0">
                <a:effectLst/>
                <a:ea typeface="宋体" panose="02010600030101010101" pitchFamily="2" charset="-122"/>
                <a:cs typeface="Times New Roman" panose="02020603050405020304" pitchFamily="18" charset="0"/>
              </a:rPr>
              <a:t>:</a:t>
            </a:r>
            <a:r>
              <a:rPr lang="en-US" altLang="zh-CN" sz="1800" dirty="0">
                <a:effectLst/>
                <a:latin typeface="等线" panose="02010600030101010101" pitchFamily="2" charset="-122"/>
                <a:cs typeface="Times New Roman" panose="02020603050405020304" pitchFamily="18" charset="0"/>
              </a:rPr>
              <a:t> </a:t>
            </a:r>
            <a:r>
              <a:rPr lang="en-US" altLang="zh-CN" sz="1800" dirty="0">
                <a:effectLst/>
                <a:latin typeface="宋体" panose="02010600030101010101" pitchFamily="2" charset="-122"/>
                <a:cs typeface="Times New Roman" panose="02020603050405020304" pitchFamily="18" charset="0"/>
              </a:rPr>
              <a:t>(1)</a:t>
            </a:r>
            <a:r>
              <a:rPr lang="zh-CN" altLang="zh-CN" sz="1800" dirty="0">
                <a:effectLst/>
                <a:ea typeface="宋体" panose="02010600030101010101" pitchFamily="2" charset="-122"/>
                <a:cs typeface="Times New Roman" panose="02020603050405020304" pitchFamily="18" charset="0"/>
              </a:rPr>
              <a:t>鸽洞原理，</a:t>
            </a:r>
            <a:r>
              <a:rPr lang="en-US" altLang="zh-CN" sz="1800" dirty="0">
                <a:effectLst/>
                <a:ea typeface="宋体" panose="02010600030101010101" pitchFamily="2" charset="-122"/>
                <a:cs typeface="Times New Roman" panose="02020603050405020304" pitchFamily="18" charset="0"/>
              </a:rPr>
              <a:t>(2)</a:t>
            </a:r>
            <a:r>
              <a:rPr lang="zh-CN" altLang="zh-CN" sz="1800" dirty="0">
                <a:effectLst/>
                <a:ea typeface="宋体" panose="02010600030101010101" pitchFamily="2" charset="-122"/>
                <a:cs typeface="Times New Roman" panose="02020603050405020304" pitchFamily="18" charset="0"/>
              </a:rPr>
              <a:t>基计数，</a:t>
            </a:r>
            <a:r>
              <a:rPr lang="en-US" altLang="zh-CN" sz="1800" dirty="0">
                <a:effectLst/>
                <a:ea typeface="宋体" panose="02010600030101010101" pitchFamily="2" charset="-122"/>
                <a:cs typeface="Times New Roman" panose="02020603050405020304" pitchFamily="18" charset="0"/>
              </a:rPr>
              <a:t>(3)q-gram</a:t>
            </a:r>
            <a:r>
              <a:rPr lang="zh-CN" altLang="zh-CN" sz="1800" dirty="0">
                <a:effectLst/>
                <a:ea typeface="宋体" panose="02010600030101010101" pitchFamily="2" charset="-122"/>
                <a:cs typeface="Times New Roman" panose="02020603050405020304" pitchFamily="18" charset="0"/>
              </a:rPr>
              <a:t>滤波，或</a:t>
            </a:r>
            <a:r>
              <a:rPr lang="en-US" altLang="zh-CN" sz="1800" dirty="0">
                <a:effectLst/>
                <a:ea typeface="宋体" panose="02010600030101010101" pitchFamily="2" charset="-122"/>
                <a:cs typeface="Times New Roman" panose="02020603050405020304" pitchFamily="18" charset="0"/>
              </a:rPr>
              <a:t>(4)</a:t>
            </a:r>
            <a:r>
              <a:rPr lang="zh-CN" altLang="zh-CN" sz="1800" dirty="0">
                <a:effectLst/>
                <a:ea typeface="宋体" panose="02010600030101010101" pitchFamily="2" charset="-122"/>
                <a:cs typeface="Times New Roman" panose="02020603050405020304" pitchFamily="18" charset="0"/>
              </a:rPr>
              <a:t>稀疏</a:t>
            </a:r>
            <a:r>
              <a:rPr lang="en-US" altLang="zh-CN" sz="1800" dirty="0">
                <a:effectLst/>
                <a:ea typeface="宋体" panose="02010600030101010101" pitchFamily="2" charset="-122"/>
                <a:cs typeface="Times New Roman" panose="02020603050405020304" pitchFamily="18" charset="0"/>
              </a:rPr>
              <a:t>DP</a:t>
            </a:r>
            <a:r>
              <a:rPr lang="zh-CN" altLang="zh-CN" sz="1800" dirty="0">
                <a:effectLst/>
                <a:ea typeface="宋体" panose="02010600030101010101" pitchFamily="2" charset="-122"/>
                <a:cs typeface="Times New Roman" panose="02020603050405020304" pitchFamily="18" charset="0"/>
              </a:rPr>
              <a:t>。</a:t>
            </a:r>
            <a:endParaRPr lang="en-US" altLang="zh-CN" sz="1800" dirty="0">
              <a:effectLst/>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这种简单的过滤方法拒绝了大量的不相似序列</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例如，</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49.8%-80.4%</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的序列，如</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GASSST[26]</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所示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，从而</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避免了序列比对算法所需的大量昂贵的验证计算</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55D56712-6A62-484C-8CC8-B5CBDF64B829}" type="slidenum">
              <a:rPr lang="zh-CN" altLang="en-US" smtClean="0"/>
              <a:t>17</a:t>
            </a:fld>
            <a:endParaRPr lang="zh-CN" altLang="en-US"/>
          </a:p>
        </p:txBody>
      </p:sp>
    </p:spTree>
    <p:extLst>
      <p:ext uri="{BB962C8B-B14F-4D97-AF65-F5344CB8AC3E}">
        <p14:creationId xmlns:p14="http://schemas.microsoft.com/office/powerpoint/2010/main" val="636065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宋体" panose="02010600030101010101" pitchFamily="2" charset="-122"/>
                <a:cs typeface="Times New Roman" panose="02020603050405020304" pitchFamily="18" charset="0"/>
              </a:rPr>
              <a:t>预对齐</a:t>
            </a:r>
            <a:r>
              <a:rPr lang="zh-CN" altLang="en-US" sz="1800" dirty="0">
                <a:effectLst/>
                <a:ea typeface="宋体" panose="02010600030101010101" pitchFamily="2" charset="-122"/>
                <a:cs typeface="Times New Roman" panose="02020603050405020304" pitchFamily="18" charset="0"/>
              </a:rPr>
              <a:t>过滤</a:t>
            </a:r>
            <a:r>
              <a:rPr lang="zh-CN" altLang="zh-CN" sz="1800" dirty="0">
                <a:effectLst/>
                <a:ea typeface="宋体" panose="02010600030101010101" pitchFamily="2" charset="-122"/>
                <a:cs typeface="Times New Roman" panose="02020603050405020304" pitchFamily="18" charset="0"/>
              </a:rPr>
              <a:t>使用四种主要方法之一快速</a:t>
            </a:r>
            <a:r>
              <a:rPr lang="zh-CN" altLang="en-US" sz="1800" dirty="0">
                <a:effectLst/>
                <a:ea typeface="宋体" panose="02010600030101010101" pitchFamily="2" charset="-122"/>
                <a:cs typeface="Times New Roman" panose="02020603050405020304" pitchFamily="18" charset="0"/>
              </a:rPr>
              <a:t>过滤</a:t>
            </a:r>
            <a:r>
              <a:rPr lang="zh-CN" altLang="zh-CN" sz="1800" dirty="0">
                <a:effectLst/>
                <a:ea typeface="宋体" panose="02010600030101010101" pitchFamily="2" charset="-122"/>
                <a:cs typeface="Times New Roman" panose="02020603050405020304" pitchFamily="18" charset="0"/>
              </a:rPr>
              <a:t>出不相似的序列对</a:t>
            </a:r>
            <a:r>
              <a:rPr lang="en-US" altLang="zh-CN" sz="1800" dirty="0">
                <a:effectLst/>
                <a:ea typeface="宋体" panose="02010600030101010101" pitchFamily="2" charset="-122"/>
                <a:cs typeface="Times New Roman" panose="02020603050405020304" pitchFamily="18" charset="0"/>
              </a:rPr>
              <a:t>:</a:t>
            </a:r>
            <a:r>
              <a:rPr lang="en-US" altLang="zh-CN" sz="1800" dirty="0">
                <a:effectLst/>
                <a:latin typeface="等线" panose="02010600030101010101" pitchFamily="2" charset="-122"/>
                <a:cs typeface="Times New Roman" panose="02020603050405020304" pitchFamily="18" charset="0"/>
              </a:rPr>
              <a:t> </a:t>
            </a:r>
            <a:r>
              <a:rPr lang="en-US" altLang="zh-CN" sz="1800" dirty="0">
                <a:effectLst/>
                <a:latin typeface="宋体" panose="02010600030101010101" pitchFamily="2" charset="-122"/>
                <a:cs typeface="Times New Roman" panose="02020603050405020304" pitchFamily="18" charset="0"/>
              </a:rPr>
              <a:t>(1)</a:t>
            </a:r>
            <a:r>
              <a:rPr lang="zh-CN" altLang="zh-CN" sz="1800" dirty="0">
                <a:effectLst/>
                <a:ea typeface="宋体" panose="02010600030101010101" pitchFamily="2" charset="-122"/>
                <a:cs typeface="Times New Roman" panose="02020603050405020304" pitchFamily="18" charset="0"/>
              </a:rPr>
              <a:t>鸽洞原理，</a:t>
            </a:r>
            <a:r>
              <a:rPr lang="en-US" altLang="zh-CN" sz="1800" dirty="0">
                <a:effectLst/>
                <a:ea typeface="宋体" panose="02010600030101010101" pitchFamily="2" charset="-122"/>
                <a:cs typeface="Times New Roman" panose="02020603050405020304" pitchFamily="18" charset="0"/>
              </a:rPr>
              <a:t>(2)</a:t>
            </a:r>
            <a:r>
              <a:rPr lang="zh-CN" altLang="zh-CN" sz="1800" dirty="0">
                <a:effectLst/>
                <a:ea typeface="宋体" panose="02010600030101010101" pitchFamily="2" charset="-122"/>
                <a:cs typeface="Times New Roman" panose="02020603050405020304" pitchFamily="18" charset="0"/>
              </a:rPr>
              <a:t>基计数，</a:t>
            </a:r>
            <a:r>
              <a:rPr lang="en-US" altLang="zh-CN" sz="1800" dirty="0">
                <a:effectLst/>
                <a:ea typeface="宋体" panose="02010600030101010101" pitchFamily="2" charset="-122"/>
                <a:cs typeface="Times New Roman" panose="02020603050405020304" pitchFamily="18" charset="0"/>
              </a:rPr>
              <a:t>(3)q-gram</a:t>
            </a:r>
            <a:r>
              <a:rPr lang="zh-CN" altLang="zh-CN" sz="1800" dirty="0">
                <a:effectLst/>
                <a:ea typeface="宋体" panose="02010600030101010101" pitchFamily="2" charset="-122"/>
                <a:cs typeface="Times New Roman" panose="02020603050405020304" pitchFamily="18" charset="0"/>
              </a:rPr>
              <a:t>滤波，或</a:t>
            </a:r>
            <a:r>
              <a:rPr lang="en-US" altLang="zh-CN" sz="1800" dirty="0">
                <a:effectLst/>
                <a:ea typeface="宋体" panose="02010600030101010101" pitchFamily="2" charset="-122"/>
                <a:cs typeface="Times New Roman" panose="02020603050405020304" pitchFamily="18" charset="0"/>
              </a:rPr>
              <a:t>(4)</a:t>
            </a:r>
            <a:r>
              <a:rPr lang="zh-CN" altLang="zh-CN" sz="1800" dirty="0">
                <a:effectLst/>
                <a:ea typeface="宋体" panose="02010600030101010101" pitchFamily="2" charset="-122"/>
                <a:cs typeface="Times New Roman" panose="02020603050405020304" pitchFamily="18" charset="0"/>
              </a:rPr>
              <a:t>稀疏</a:t>
            </a:r>
            <a:r>
              <a:rPr lang="en-US" altLang="zh-CN" sz="1800" dirty="0">
                <a:effectLst/>
                <a:ea typeface="宋体" panose="02010600030101010101" pitchFamily="2" charset="-122"/>
                <a:cs typeface="Times New Roman" panose="02020603050405020304" pitchFamily="18" charset="0"/>
              </a:rPr>
              <a:t>DP</a:t>
            </a:r>
            <a:r>
              <a:rPr lang="zh-CN" altLang="zh-CN" sz="1800" dirty="0">
                <a:effectLst/>
                <a:ea typeface="宋体" panose="02010600030101010101" pitchFamily="2" charset="-122"/>
                <a:cs typeface="Times New Roman" panose="02020603050405020304" pitchFamily="18" charset="0"/>
              </a:rPr>
              <a:t>。</a:t>
            </a:r>
            <a:endParaRPr lang="en-US" altLang="zh-CN" sz="1800" dirty="0">
              <a:effectLst/>
              <a:ea typeface="宋体" panose="02010600030101010101" pitchFamily="2" charset="-122"/>
              <a:cs typeface="Times New Roman" panose="02020603050405020304" pitchFamily="18" charset="0"/>
            </a:endParaRPr>
          </a:p>
          <a:p>
            <a:r>
              <a:rPr lang="zh-CN" altLang="zh-CN" sz="1800" dirty="0">
                <a:effectLst/>
                <a:ea typeface="宋体" panose="02010600030101010101" pitchFamily="2" charset="-122"/>
                <a:cs typeface="Times New Roman" panose="02020603050405020304" pitchFamily="18" charset="0"/>
              </a:rPr>
              <a:t>稀疏</a:t>
            </a:r>
            <a:r>
              <a:rPr lang="en-US" altLang="zh-CN" sz="1800" dirty="0">
                <a:effectLst/>
                <a:ea typeface="宋体" panose="02010600030101010101" pitchFamily="2" charset="-122"/>
                <a:cs typeface="Times New Roman" panose="02020603050405020304" pitchFamily="18" charset="0"/>
              </a:rPr>
              <a:t>DP</a:t>
            </a:r>
            <a:r>
              <a:rPr lang="zh-CN" altLang="zh-CN" sz="1800" dirty="0">
                <a:effectLst/>
                <a:ea typeface="宋体" panose="02010600030101010101" pitchFamily="2" charset="-122"/>
                <a:cs typeface="Times New Roman" panose="02020603050405020304" pitchFamily="18" charset="0"/>
              </a:rPr>
              <a:t>算法</a:t>
            </a:r>
            <a:r>
              <a:rPr lang="zh-CN" altLang="zh-CN" sz="1800" b="1" dirty="0">
                <a:effectLst/>
                <a:ea typeface="宋体" panose="02010600030101010101" pitchFamily="2" charset="-122"/>
                <a:cs typeface="Times New Roman" panose="02020603050405020304" pitchFamily="18" charset="0"/>
              </a:rPr>
              <a:t>利用读段和引用段之间共享的精确匹配</a:t>
            </a:r>
            <a:r>
              <a:rPr lang="en-US" altLang="zh-CN" sz="1800" b="1" dirty="0">
                <a:effectLst/>
                <a:ea typeface="宋体" panose="02010600030101010101" pitchFamily="2" charset="-122"/>
                <a:cs typeface="Times New Roman" panose="02020603050405020304" pitchFamily="18" charset="0"/>
              </a:rPr>
              <a:t>(</a:t>
            </a:r>
            <a:r>
              <a:rPr lang="zh-CN" altLang="zh-CN" sz="1800" b="1" dirty="0">
                <a:effectLst/>
                <a:ea typeface="宋体" panose="02010600030101010101" pitchFamily="2" charset="-122"/>
                <a:cs typeface="Times New Roman" panose="02020603050405020304" pitchFamily="18" charset="0"/>
              </a:rPr>
              <a:t>种子</a:t>
            </a:r>
            <a:r>
              <a:rPr lang="en-US" altLang="zh-CN" sz="1800" b="1" dirty="0">
                <a:effectLst/>
                <a:ea typeface="宋体" panose="02010600030101010101" pitchFamily="2" charset="-122"/>
                <a:cs typeface="Times New Roman" panose="02020603050405020304" pitchFamily="18" charset="0"/>
              </a:rPr>
              <a:t>)</a:t>
            </a:r>
            <a:r>
              <a:rPr lang="zh-CN" altLang="zh-CN" sz="1800" b="1" dirty="0">
                <a:effectLst/>
                <a:ea typeface="宋体" panose="02010600030101010101" pitchFamily="2" charset="-122"/>
                <a:cs typeface="Times New Roman" panose="02020603050405020304" pitchFamily="18" charset="0"/>
              </a:rPr>
              <a:t>来减少执行时间</a:t>
            </a:r>
            <a:r>
              <a:rPr lang="zh-CN" altLang="zh-CN" sz="1800" dirty="0">
                <a:effectLst/>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55D56712-6A62-484C-8CC8-B5CBDF64B829}" type="slidenum">
              <a:rPr lang="zh-CN" altLang="en-US" smtClean="0"/>
              <a:t>18</a:t>
            </a:fld>
            <a:endParaRPr lang="zh-CN" altLang="en-US"/>
          </a:p>
        </p:txBody>
      </p:sp>
    </p:spTree>
    <p:extLst>
      <p:ext uri="{BB962C8B-B14F-4D97-AF65-F5344CB8AC3E}">
        <p14:creationId xmlns:p14="http://schemas.microsoft.com/office/powerpoint/2010/main" val="1731500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在过滤掉大部分导致不同序列对的映射位置后，读取映射计算每个读取和引用片段在每个映射位置提取的序列比对信息。通常使用两种方法中的一种来加速序列对齐计算</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:(1)</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在不改变算法行为的情况下使用硬件加速器加速基于</a:t>
            </a:r>
            <a:r>
              <a:rPr lang="en-US" altLang="zh-CN" sz="1800" b="1" kern="100" dirty="0" err="1">
                <a:effectLst/>
                <a:latin typeface="等线" panose="02010600030101010101" pitchFamily="2" charset="-122"/>
                <a:ea typeface="宋体" panose="02010600030101010101" pitchFamily="2" charset="-122"/>
                <a:cs typeface="Times New Roman" panose="02020603050405020304" pitchFamily="18" charset="0"/>
              </a:rPr>
              <a:t>dp</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的算法</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err="1">
                <a:effectLst/>
                <a:latin typeface="宋体" panose="02010600030101010101" pitchFamily="2" charset="-122"/>
                <a:cs typeface="Times New Roman" panose="02020603050405020304" pitchFamily="18" charset="0"/>
              </a:rPr>
              <a:t>Ukkonen</a:t>
            </a:r>
            <a:r>
              <a:rPr lang="zh-CN" altLang="zh-CN" sz="1800" dirty="0">
                <a:effectLst/>
                <a:ea typeface="宋体" panose="02010600030101010101" pitchFamily="2" charset="-122"/>
                <a:cs typeface="Times New Roman" panose="02020603050405020304" pitchFamily="18" charset="0"/>
              </a:rPr>
              <a:t>的带状算法</a:t>
            </a:r>
            <a:r>
              <a:rPr lang="zh-CN" altLang="en-US"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这减少了基于</a:t>
            </a:r>
            <a:r>
              <a:rPr lang="en-US" altLang="zh-CN" sz="1800" dirty="0" err="1">
                <a:effectLst/>
                <a:ea typeface="宋体" panose="02010600030101010101" pitchFamily="2" charset="-122"/>
                <a:cs typeface="Times New Roman" panose="02020603050405020304" pitchFamily="18" charset="0"/>
              </a:rPr>
              <a:t>dp</a:t>
            </a:r>
            <a:r>
              <a:rPr lang="zh-CN" altLang="zh-CN" sz="1800" dirty="0">
                <a:effectLst/>
                <a:ea typeface="宋体" panose="02010600030101010101" pitchFamily="2" charset="-122"/>
                <a:cs typeface="Times New Roman" panose="02020603050405020304" pitchFamily="18" charset="0"/>
              </a:rPr>
              <a:t>的算法的搜索空间，减少了计算时间。</a:t>
            </a:r>
            <a:endParaRPr lang="en-US" altLang="zh-CN" sz="1800" dirty="0">
              <a:effectLst/>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55D56712-6A62-484C-8CC8-B5CBDF64B829}" type="slidenum">
              <a:rPr lang="zh-CN" altLang="en-US" smtClean="0"/>
              <a:t>19</a:t>
            </a:fld>
            <a:endParaRPr lang="zh-CN" altLang="en-US"/>
          </a:p>
        </p:txBody>
      </p:sp>
    </p:spTree>
    <p:extLst>
      <p:ext uri="{BB962C8B-B14F-4D97-AF65-F5344CB8AC3E}">
        <p14:creationId xmlns:p14="http://schemas.microsoft.com/office/powerpoint/2010/main" val="2189496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在过滤掉大部分导致不同序列对的映射位置后，读取映射计算每个读取和引用片段在每个映射位置提取的序列比对信息。</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 (2)</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开发牺牲对齐得分解决方案的最优性以减少对齐时间的启发式算法</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err="1">
                <a:effectLst/>
                <a:latin typeface="宋体" panose="02010600030101010101" pitchFamily="2" charset="-122"/>
                <a:cs typeface="Times New Roman" panose="02020603050405020304" pitchFamily="18" charset="0"/>
              </a:rPr>
              <a:t>Levenshtein</a:t>
            </a:r>
            <a:r>
              <a:rPr lang="en-US" altLang="zh-CN" sz="1800" dirty="0">
                <a:effectLst/>
                <a:latin typeface="宋体" panose="02010600030101010101" pitchFamily="2" charset="-122"/>
                <a:cs typeface="Times New Roman" panose="02020603050405020304" pitchFamily="18" charset="0"/>
              </a:rPr>
              <a:t> distance[21]</a:t>
            </a:r>
            <a:r>
              <a:rPr lang="zh-CN" altLang="zh-CN" sz="1800" dirty="0">
                <a:effectLst/>
                <a:ea typeface="宋体" panose="02010600030101010101" pitchFamily="2" charset="-122"/>
                <a:cs typeface="Times New Roman" panose="02020603050405020304" pitchFamily="18" charset="0"/>
              </a:rPr>
              <a:t>和</a:t>
            </a:r>
            <a:r>
              <a:rPr lang="en-US" altLang="zh-CN" sz="1800" dirty="0">
                <a:effectLst/>
                <a:ea typeface="宋体" panose="02010600030101010101" pitchFamily="2" charset="-122"/>
                <a:cs typeface="Times New Roman" panose="02020603050405020304" pitchFamily="18" charset="0"/>
              </a:rPr>
              <a:t>Myers</a:t>
            </a:r>
            <a:r>
              <a:rPr lang="zh-CN" altLang="zh-CN" sz="1800" dirty="0">
                <a:effectLst/>
                <a:ea typeface="宋体" panose="02010600030101010101" pitchFamily="2" charset="-122"/>
                <a:cs typeface="Times New Roman" panose="02020603050405020304" pitchFamily="18" charset="0"/>
              </a:rPr>
              <a:t>的位向量算法</a:t>
            </a:r>
            <a:r>
              <a:rPr lang="en-US" altLang="zh-CN" sz="1800" dirty="0">
                <a:effectLst/>
                <a:ea typeface="宋体" panose="02010600030101010101" pitchFamily="2" charset="-122"/>
                <a:cs typeface="Times New Roman" panose="02020603050405020304" pitchFamily="18" charset="0"/>
              </a:rPr>
              <a:t>[43]</a:t>
            </a:r>
            <a:r>
              <a:rPr lang="zh-CN" altLang="en-US"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减少了对齐算法的总执行时间</a:t>
            </a:r>
            <a:r>
              <a:rPr lang="zh-CN" altLang="en-US" sz="1800" dirty="0">
                <a:effectLst/>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55D56712-6A62-484C-8CC8-B5CBDF64B829}" type="slidenum">
              <a:rPr lang="zh-CN" altLang="en-US" smtClean="0"/>
              <a:t>20</a:t>
            </a:fld>
            <a:endParaRPr lang="zh-CN" altLang="en-US"/>
          </a:p>
        </p:txBody>
      </p:sp>
    </p:spTree>
    <p:extLst>
      <p:ext uri="{BB962C8B-B14F-4D97-AF65-F5344CB8AC3E}">
        <p14:creationId xmlns:p14="http://schemas.microsoft.com/office/powerpoint/2010/main" val="2390856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宋体" panose="02010600030101010101" pitchFamily="2" charset="-122"/>
                <a:cs typeface="Times New Roman" panose="02020603050405020304" pitchFamily="18" charset="0"/>
              </a:rPr>
              <a:t>首先，我们需要加速整个读映射过程，而不是单个步骤。</a:t>
            </a:r>
            <a:endParaRPr lang="en-US" altLang="zh-CN" sz="1800" dirty="0">
              <a:effectLst/>
              <a:ea typeface="宋体" panose="02010600030101010101" pitchFamily="2" charset="-122"/>
              <a:cs typeface="Times New Roman" panose="02020603050405020304" pitchFamily="18" charset="0"/>
            </a:endParaRPr>
          </a:p>
          <a:p>
            <a:r>
              <a:rPr lang="zh-CN" altLang="zh-CN" sz="1800" dirty="0">
                <a:effectLst/>
                <a:ea typeface="宋体" panose="02010600030101010101" pitchFamily="2" charset="-122"/>
                <a:cs typeface="Times New Roman" panose="02020603050405020304" pitchFamily="18" charset="0"/>
              </a:rPr>
              <a:t>其次，我们需要减少基因组分析过程中发生的大量数据移动。移动数据</a:t>
            </a:r>
            <a:r>
              <a:rPr lang="en-US" altLang="zh-CN" sz="1800" dirty="0">
                <a:effectLst/>
                <a:ea typeface="宋体" panose="02010600030101010101" pitchFamily="2" charset="-122"/>
                <a:cs typeface="Times New Roman" panose="02020603050405020304" pitchFamily="18" charset="0"/>
              </a:rPr>
              <a:t>(1)</a:t>
            </a:r>
            <a:r>
              <a:rPr lang="zh-CN" altLang="zh-CN" sz="1800" dirty="0">
                <a:effectLst/>
                <a:ea typeface="宋体" panose="02010600030101010101" pitchFamily="2" charset="-122"/>
                <a:cs typeface="Times New Roman" panose="02020603050405020304" pitchFamily="18" charset="0"/>
              </a:rPr>
              <a:t>在计算单元和主存之间，</a:t>
            </a:r>
            <a:r>
              <a:rPr lang="en-US" altLang="zh-CN" sz="1800" dirty="0">
                <a:effectLst/>
                <a:ea typeface="宋体" panose="02010600030101010101" pitchFamily="2" charset="-122"/>
                <a:cs typeface="Times New Roman" panose="02020603050405020304" pitchFamily="18" charset="0"/>
              </a:rPr>
              <a:t>(2)</a:t>
            </a:r>
            <a:r>
              <a:rPr lang="zh-CN" altLang="zh-CN" sz="1800" dirty="0">
                <a:effectLst/>
                <a:ea typeface="宋体" panose="02010600030101010101" pitchFamily="2" charset="-122"/>
                <a:cs typeface="Times New Roman" panose="02020603050405020304" pitchFamily="18" charset="0"/>
              </a:rPr>
              <a:t>在多个硬件加速器之间，</a:t>
            </a:r>
            <a:r>
              <a:rPr lang="en-US" altLang="zh-CN" sz="1800" dirty="0">
                <a:effectLst/>
                <a:ea typeface="宋体" panose="02010600030101010101" pitchFamily="2" charset="-122"/>
                <a:cs typeface="Times New Roman" panose="02020603050405020304" pitchFamily="18" charset="0"/>
              </a:rPr>
              <a:t>(3)</a:t>
            </a:r>
            <a:r>
              <a:rPr lang="zh-CN" altLang="zh-CN" sz="1800" dirty="0">
                <a:effectLst/>
                <a:ea typeface="宋体" panose="02010600030101010101" pitchFamily="2" charset="-122"/>
                <a:cs typeface="Times New Roman" panose="02020603050405020304" pitchFamily="18" charset="0"/>
              </a:rPr>
              <a:t>在排序机和执行分析的计算机之间</a:t>
            </a:r>
            <a:r>
              <a:rPr lang="zh-CN" altLang="en-US" sz="1800" dirty="0">
                <a:effectLst/>
                <a:ea typeface="宋体" panose="02010600030101010101" pitchFamily="2" charset="-122"/>
                <a:cs typeface="Times New Roman" panose="02020603050405020304" pitchFamily="18" charset="0"/>
              </a:rPr>
              <a:t>。</a:t>
            </a:r>
            <a:endParaRPr lang="en-US" altLang="zh-CN" sz="1800" dirty="0">
              <a:effectLst/>
              <a:ea typeface="宋体" panose="02010600030101010101" pitchFamily="2" charset="-122"/>
              <a:cs typeface="Times New Roman" panose="02020603050405020304" pitchFamily="18" charset="0"/>
            </a:endParaRPr>
          </a:p>
          <a:p>
            <a:r>
              <a:rPr lang="zh-CN" altLang="zh-CN" sz="1800" dirty="0">
                <a:effectLst/>
                <a:ea typeface="宋体" panose="02010600030101010101" pitchFamily="2" charset="-122"/>
                <a:cs typeface="Times New Roman" panose="02020603050405020304" pitchFamily="18" charset="0"/>
              </a:rPr>
              <a:t>第三，我们需要开发灵活的硬件架构，在设计时不保守地限制所支持的参数值的范围。</a:t>
            </a:r>
            <a:endParaRPr lang="en-US" altLang="zh-CN" sz="1800" dirty="0">
              <a:effectLst/>
              <a:ea typeface="宋体" panose="02010600030101010101" pitchFamily="2" charset="-122"/>
              <a:cs typeface="Times New Roman" panose="02020603050405020304" pitchFamily="18" charset="0"/>
            </a:endParaRPr>
          </a:p>
          <a:p>
            <a:r>
              <a:rPr lang="zh-CN" altLang="zh-CN" sz="1800" dirty="0">
                <a:effectLst/>
                <a:ea typeface="宋体" panose="02010600030101010101" pitchFamily="2" charset="-122"/>
                <a:cs typeface="Times New Roman" panose="02020603050405020304" pitchFamily="18" charset="0"/>
              </a:rPr>
              <a:t>第四，我们需要适应现有的基因组数据格式硬件加速器或开发更有效的文件格式。大多数排序数据以</a:t>
            </a:r>
            <a:r>
              <a:rPr lang="en-US" altLang="zh-CN" sz="1800" dirty="0" err="1">
                <a:effectLst/>
                <a:ea typeface="宋体" panose="02010600030101010101" pitchFamily="2" charset="-122"/>
                <a:cs typeface="Times New Roman" panose="02020603050405020304" pitchFamily="18" charset="0"/>
              </a:rPr>
              <a:t>fastq</a:t>
            </a:r>
            <a:r>
              <a:rPr lang="en-US" altLang="zh-CN" sz="1800" dirty="0">
                <a:effectLst/>
                <a:ea typeface="宋体" panose="02010600030101010101" pitchFamily="2" charset="-122"/>
                <a:cs typeface="Times New Roman" panose="02020603050405020304" pitchFamily="18" charset="0"/>
              </a:rPr>
              <a:t> /FASTA</a:t>
            </a:r>
            <a:r>
              <a:rPr lang="zh-CN" altLang="zh-CN" sz="1800" dirty="0">
                <a:effectLst/>
                <a:ea typeface="宋体" panose="02010600030101010101" pitchFamily="2" charset="-122"/>
                <a:cs typeface="Times New Roman" panose="02020603050405020304" pitchFamily="18" charset="0"/>
              </a:rPr>
              <a:t>格式存储，每个基占用一个字节</a:t>
            </a:r>
            <a:r>
              <a:rPr lang="en-US" altLang="zh-CN" sz="1800" dirty="0">
                <a:effectLst/>
                <a:ea typeface="宋体" panose="02010600030101010101" pitchFamily="2" charset="-122"/>
                <a:cs typeface="Times New Roman" panose="02020603050405020304" pitchFamily="18" charset="0"/>
              </a:rPr>
              <a:t>(8</a:t>
            </a:r>
            <a:r>
              <a:rPr lang="zh-CN" altLang="zh-CN" sz="1800" dirty="0">
                <a:effectLst/>
                <a:ea typeface="宋体" panose="02010600030101010101" pitchFamily="2" charset="-122"/>
                <a:cs typeface="Times New Roman" panose="02020603050405020304" pitchFamily="18" charset="0"/>
              </a:rPr>
              <a:t>位</a:t>
            </a:r>
            <a:r>
              <a:rPr lang="en-US" altLang="zh-CN"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的内存。这种编码效率很低，因为每个</a:t>
            </a:r>
            <a:r>
              <a:rPr lang="en-US" altLang="zh-CN" sz="1800" dirty="0">
                <a:effectLst/>
                <a:ea typeface="宋体" panose="02010600030101010101" pitchFamily="2" charset="-122"/>
                <a:cs typeface="Times New Roman" panose="02020603050405020304" pitchFamily="18" charset="0"/>
              </a:rPr>
              <a:t>DNA</a:t>
            </a:r>
            <a:r>
              <a:rPr lang="zh-CN" altLang="zh-CN" sz="1800" dirty="0">
                <a:effectLst/>
                <a:ea typeface="宋体" panose="02010600030101010101" pitchFamily="2" charset="-122"/>
                <a:cs typeface="Times New Roman" panose="02020603050405020304" pitchFamily="18" charset="0"/>
              </a:rPr>
              <a:t>碱基编码只需要</a:t>
            </a:r>
            <a:r>
              <a:rPr lang="en-US" altLang="zh-CN" sz="1800" dirty="0">
                <a:effectLst/>
                <a:ea typeface="宋体" panose="02010600030101010101" pitchFamily="2" charset="-122"/>
                <a:cs typeface="Times New Roman" panose="02020603050405020304" pitchFamily="18" charset="0"/>
              </a:rPr>
              <a:t>2</a:t>
            </a:r>
            <a:r>
              <a:rPr lang="zh-CN" altLang="zh-CN" sz="1800" dirty="0">
                <a:effectLst/>
                <a:ea typeface="宋体" panose="02010600030101010101" pitchFamily="2" charset="-122"/>
                <a:cs typeface="Times New Roman" panose="02020603050405020304" pitchFamily="18" charset="0"/>
              </a:rPr>
              <a:t>位</a:t>
            </a:r>
            <a:r>
              <a:rPr lang="en-US" altLang="zh-CN"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包括不明确的碱基</a:t>
            </a:r>
            <a:r>
              <a:rPr lang="en-US" altLang="zh-CN" sz="1800" dirty="0">
                <a:effectLst/>
                <a:ea typeface="宋体" panose="02010600030101010101" pitchFamily="2" charset="-122"/>
                <a:cs typeface="Times New Roman" panose="02020603050405020304" pitchFamily="18" charset="0"/>
              </a:rPr>
              <a:t>N</a:t>
            </a:r>
            <a:r>
              <a:rPr lang="zh-CN" altLang="zh-CN" sz="1800" dirty="0">
                <a:effectLst/>
                <a:ea typeface="宋体" panose="02010600030101010101" pitchFamily="2" charset="-122"/>
                <a:cs typeface="Times New Roman" panose="02020603050405020304" pitchFamily="18" charset="0"/>
              </a:rPr>
              <a:t>时是</a:t>
            </a:r>
            <a:r>
              <a:rPr lang="en-US" altLang="zh-CN" sz="1800" dirty="0">
                <a:effectLst/>
                <a:ea typeface="宋体" panose="02010600030101010101" pitchFamily="2" charset="-122"/>
                <a:cs typeface="Times New Roman" panose="02020603050405020304" pitchFamily="18" charset="0"/>
              </a:rPr>
              <a:t>3</a:t>
            </a:r>
            <a:r>
              <a:rPr lang="zh-CN" altLang="zh-CN" sz="1800" dirty="0">
                <a:effectLst/>
                <a:ea typeface="宋体" panose="02010600030101010101" pitchFamily="2" charset="-122"/>
                <a:cs typeface="Times New Roman" panose="02020603050405020304" pitchFamily="18" charset="0"/>
              </a:rPr>
              <a:t>位</a:t>
            </a:r>
            <a:r>
              <a:rPr lang="en-US" altLang="zh-CN" sz="1800" dirty="0">
                <a:effectLst/>
                <a:ea typeface="宋体" panose="02010600030101010101" pitchFamily="2" charset="-122"/>
                <a:cs typeface="Times New Roman" panose="02020603050405020304" pitchFamily="18" charset="0"/>
              </a:rPr>
              <a:t>)</a:t>
            </a:r>
            <a:r>
              <a:rPr lang="zh-CN" altLang="zh-CN" sz="1800" dirty="0">
                <a:effectLst/>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fld id="{55D56712-6A62-484C-8CC8-B5CBDF64B829}" type="slidenum">
              <a:rPr lang="zh-CN" altLang="en-US" smtClean="0"/>
              <a:t>22</a:t>
            </a:fld>
            <a:endParaRPr lang="zh-CN" altLang="en-US"/>
          </a:p>
        </p:txBody>
      </p:sp>
    </p:spTree>
    <p:extLst>
      <p:ext uri="{BB962C8B-B14F-4D97-AF65-F5344CB8AC3E}">
        <p14:creationId xmlns:p14="http://schemas.microsoft.com/office/powerpoint/2010/main" val="1133174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背景介绍</a:t>
            </a:r>
            <a:endParaRPr lang="en-US" altLang="zh-CN" dirty="0"/>
          </a:p>
          <a:p>
            <a:r>
              <a:rPr lang="zh-CN" altLang="en-US" dirty="0"/>
              <a:t>读映射</a:t>
            </a:r>
            <a:endParaRPr lang="en-US" altLang="zh-CN" dirty="0"/>
          </a:p>
          <a:p>
            <a:r>
              <a:rPr lang="zh-CN" altLang="en-US" dirty="0"/>
              <a:t>加速方法</a:t>
            </a:r>
            <a:endParaRPr lang="en-US" altLang="zh-CN" dirty="0"/>
          </a:p>
          <a:p>
            <a:r>
              <a:rPr lang="zh-CN" altLang="en-US" dirty="0"/>
              <a:t>讨论和未来的机会</a:t>
            </a:r>
          </a:p>
        </p:txBody>
      </p:sp>
      <p:sp>
        <p:nvSpPr>
          <p:cNvPr id="4" name="灯片编号占位符 3"/>
          <p:cNvSpPr>
            <a:spLocks noGrp="1"/>
          </p:cNvSpPr>
          <p:nvPr>
            <p:ph type="sldNum" sz="quarter" idx="5"/>
          </p:nvPr>
        </p:nvSpPr>
        <p:spPr/>
        <p:txBody>
          <a:bodyPr/>
          <a:lstStyle/>
          <a:p>
            <a:fld id="{55D56712-6A62-484C-8CC8-B5CBDF64B829}" type="slidenum">
              <a:rPr lang="zh-CN" altLang="en-US" smtClean="0"/>
              <a:t>2</a:t>
            </a:fld>
            <a:endParaRPr lang="zh-CN" altLang="en-US"/>
          </a:p>
        </p:txBody>
      </p:sp>
    </p:spTree>
    <p:extLst>
      <p:ext uri="{BB962C8B-B14F-4D97-AF65-F5344CB8AC3E}">
        <p14:creationId xmlns:p14="http://schemas.microsoft.com/office/powerpoint/2010/main" val="2241458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00" dirty="0">
                <a:effectLst/>
                <a:latin typeface="等线" panose="02010600030101010101" pitchFamily="2" charset="-122"/>
                <a:ea typeface="宋体" panose="02010600030101010101" pitchFamily="2" charset="-122"/>
                <a:cs typeface="Times New Roman" panose="02020603050405020304" pitchFamily="18" charset="0"/>
              </a:rPr>
              <a:t>基因组分析是许多</a:t>
            </a:r>
            <a:r>
              <a:rPr lang="zh-CN" altLang="en-US" sz="1200" b="1" kern="100" dirty="0">
                <a:effectLst/>
                <a:latin typeface="等线" panose="02010600030101010101" pitchFamily="2" charset="-122"/>
                <a:ea typeface="宋体" panose="02010600030101010101" pitchFamily="2" charset="-122"/>
                <a:cs typeface="Times New Roman" panose="02020603050405020304" pitchFamily="18" charset="0"/>
              </a:rPr>
              <a:t>医学研究的</a:t>
            </a:r>
            <a:r>
              <a:rPr lang="zh-CN" altLang="zh-CN" sz="1200" b="1" kern="100" dirty="0">
                <a:effectLst/>
                <a:latin typeface="等线" panose="02010600030101010101" pitchFamily="2" charset="-122"/>
                <a:ea typeface="宋体" panose="02010600030101010101" pitchFamily="2" charset="-122"/>
                <a:cs typeface="Times New Roman" panose="02020603050405020304" pitchFamily="18" charset="0"/>
              </a:rPr>
              <a:t>基础</a:t>
            </a:r>
            <a:r>
              <a:rPr lang="zh-CN" altLang="en-US" sz="1200" b="1"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200" b="1" kern="100" dirty="0">
                <a:effectLst/>
                <a:latin typeface="等线" panose="02010600030101010101" pitchFamily="2" charset="-122"/>
                <a:ea typeface="宋体" panose="02010600030101010101" pitchFamily="2" charset="-122"/>
                <a:cs typeface="Times New Roman" panose="02020603050405020304" pitchFamily="18" charset="0"/>
              </a:rPr>
              <a:t>这种分析目前受到</a:t>
            </a:r>
            <a:r>
              <a:rPr lang="zh-CN" altLang="zh-CN" sz="1200" b="1" kern="100" dirty="0">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现代基因组测序技术无法读取生物体全部基因组的限制</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a:t>
            </a:r>
            <a:endParaRPr lang="en-US" altLang="zh-CN" sz="12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kern="100" dirty="0">
                <a:effectLst/>
                <a:latin typeface="等线" panose="02010600030101010101" pitchFamily="2" charset="-122"/>
                <a:ea typeface="宋体" panose="02010600030101010101" pitchFamily="2" charset="-122"/>
                <a:cs typeface="Times New Roman" panose="02020603050405020304" pitchFamily="18" charset="0"/>
              </a:rPr>
              <a:t>计算机被用来进行基因组组装，将读取的片段重新组合成一个完整的基因组序列。由于复杂的算法和庞大的数据集，</a:t>
            </a:r>
            <a:r>
              <a:rPr lang="zh-CN" altLang="zh-CN" sz="1200" b="1" kern="100" dirty="0">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基因组装配</a:t>
            </a:r>
            <a:r>
              <a:rPr lang="zh-CN" altLang="zh-CN" sz="1200" b="1" kern="100" dirty="0">
                <a:effectLst/>
                <a:latin typeface="等线" panose="02010600030101010101" pitchFamily="2" charset="-122"/>
                <a:ea typeface="宋体" panose="02010600030101010101" pitchFamily="2" charset="-122"/>
                <a:cs typeface="Times New Roman" panose="02020603050405020304" pitchFamily="18" charset="0"/>
              </a:rPr>
              <a:t>是目前快速准确地确定个体整个基因组的</a:t>
            </a:r>
            <a:r>
              <a:rPr lang="zh-CN" altLang="zh-CN" sz="1200" b="1" kern="100" dirty="0">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瓶颈</a:t>
            </a:r>
            <a:r>
              <a:rPr lang="zh-CN" altLang="zh-CN" sz="1200" b="1"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200" b="1"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测序机从生物体的</a:t>
            </a:r>
            <a:r>
              <a:rPr lang="en-US" altLang="zh-CN" sz="1200" kern="100" dirty="0">
                <a:effectLst/>
                <a:latin typeface="等线" panose="02010600030101010101" pitchFamily="2" charset="-122"/>
                <a:ea typeface="宋体" panose="02010600030101010101" pitchFamily="2" charset="-122"/>
                <a:cs typeface="Times New Roman" panose="02020603050405020304" pitchFamily="18" charset="0"/>
              </a:rPr>
              <a:t>DNA</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序列中提取更小的</a:t>
            </a:r>
            <a:r>
              <a:rPr lang="zh-CN" altLang="zh-CN" sz="1200" kern="100" dirty="0">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随机片段</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，称为</a:t>
            </a:r>
            <a:r>
              <a:rPr lang="en-US" altLang="zh-CN" sz="1200" kern="100" dirty="0" err="1">
                <a:effectLst/>
                <a:latin typeface="等线" panose="02010600030101010101" pitchFamily="2" charset="-122"/>
                <a:ea typeface="宋体" panose="02010600030101010101" pitchFamily="2" charset="-122"/>
                <a:cs typeface="Times New Roman" panose="02020603050405020304" pitchFamily="18" charset="0"/>
              </a:rPr>
              <a:t>asreads</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。而人类基因组包含超过</a:t>
            </a:r>
            <a:r>
              <a:rPr lang="en-US" altLang="zh-CN" sz="1200" kern="100" dirty="0">
                <a:effectLst/>
                <a:latin typeface="等线" panose="02010600030101010101" pitchFamily="2" charset="-122"/>
                <a:ea typeface="宋体" panose="02010600030101010101" pitchFamily="2" charset="-122"/>
                <a:cs typeface="Times New Roman" panose="02020603050405020304" pitchFamily="18" charset="0"/>
              </a:rPr>
              <a:t>30</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亿个碱基</a:t>
            </a:r>
            <a:r>
              <a:rPr lang="en-US" altLang="zh-CN" sz="12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也就是</a:t>
            </a:r>
            <a:r>
              <a:rPr lang="en-US" altLang="zh-CN" sz="1200" kern="100" dirty="0">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30</a:t>
            </a:r>
            <a:r>
              <a:rPr lang="zh-CN" altLang="zh-CN" sz="1200" kern="100" dirty="0">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亿</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个碱基</a:t>
            </a:r>
            <a:r>
              <a:rPr lang="en-US" altLang="zh-CN" sz="12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。比如</a:t>
            </a:r>
            <a:r>
              <a:rPr lang="en-US" altLang="zh-CN" sz="1200" kern="100" dirty="0">
                <a:effectLst/>
                <a:latin typeface="等线" panose="02010600030101010101" pitchFamily="2" charset="-122"/>
                <a:ea typeface="宋体" panose="02010600030101010101" pitchFamily="2" charset="-122"/>
                <a:cs typeface="Times New Roman" panose="02020603050405020304" pitchFamily="18" charset="0"/>
              </a:rPr>
              <a:t>DNA</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中的</a:t>
            </a:r>
            <a:r>
              <a:rPr lang="en-US" altLang="zh-CN" sz="1200" kern="100" dirty="0">
                <a:effectLst/>
                <a:latin typeface="等线" panose="02010600030101010101" pitchFamily="2" charset="-122"/>
                <a:ea typeface="宋体" panose="02010600030101010101" pitchFamily="2" charset="-122"/>
                <a:cs typeface="Times New Roman" panose="02020603050405020304" pitchFamily="18" charset="0"/>
              </a:rPr>
              <a:t>A</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200" kern="100" dirty="0">
                <a:effectLst/>
                <a:latin typeface="等线" panose="02010600030101010101" pitchFamily="2" charset="-122"/>
                <a:ea typeface="宋体" panose="02010600030101010101" pitchFamily="2" charset="-122"/>
                <a:cs typeface="Times New Roman" panose="02020603050405020304" pitchFamily="18" charset="0"/>
              </a:rPr>
              <a:t>C</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200" kern="100" dirty="0">
                <a:effectLst/>
                <a:latin typeface="等线" panose="02010600030101010101" pitchFamily="2" charset="-122"/>
                <a:ea typeface="宋体" panose="02010600030101010101" pitchFamily="2" charset="-122"/>
                <a:cs typeface="Times New Roman" panose="02020603050405020304" pitchFamily="18" charset="0"/>
              </a:rPr>
              <a:t>G</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200" kern="100" dirty="0">
                <a:effectLst/>
                <a:latin typeface="等线" panose="02010600030101010101" pitchFamily="2" charset="-122"/>
                <a:ea typeface="宋体" panose="02010600030101010101" pitchFamily="2" charset="-122"/>
                <a:cs typeface="Times New Roman" panose="02020603050405020304" pitchFamily="18" charset="0"/>
              </a:rPr>
              <a:t>T)</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，读取的长度要小几个数量级，从几百个碱基</a:t>
            </a:r>
            <a:r>
              <a:rPr lang="en-US" altLang="zh-CN" sz="12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短读</a:t>
            </a:r>
            <a:r>
              <a:rPr lang="en-US" altLang="zh-CN" sz="12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到几百万个碱基</a:t>
            </a:r>
            <a:r>
              <a:rPr lang="en-US" altLang="zh-CN" sz="12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长读</a:t>
            </a:r>
            <a:r>
              <a:rPr lang="en-US" altLang="zh-CN" sz="12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不等</a:t>
            </a:r>
            <a:endParaRPr lang="zh-CN" altLang="en-US" dirty="0"/>
          </a:p>
        </p:txBody>
      </p:sp>
      <p:sp>
        <p:nvSpPr>
          <p:cNvPr id="4" name="灯片编号占位符 3"/>
          <p:cNvSpPr>
            <a:spLocks noGrp="1"/>
          </p:cNvSpPr>
          <p:nvPr>
            <p:ph type="sldNum" sz="quarter" idx="5"/>
          </p:nvPr>
        </p:nvSpPr>
        <p:spPr/>
        <p:txBody>
          <a:bodyPr/>
          <a:lstStyle/>
          <a:p>
            <a:fld id="{55D56712-6A62-484C-8CC8-B5CBDF64B829}" type="slidenum">
              <a:rPr lang="zh-CN" altLang="en-US" smtClean="0"/>
              <a:t>4</a:t>
            </a:fld>
            <a:endParaRPr lang="zh-CN" altLang="en-US"/>
          </a:p>
        </p:txBody>
      </p:sp>
    </p:spTree>
    <p:extLst>
      <p:ext uri="{BB962C8B-B14F-4D97-AF65-F5344CB8AC3E}">
        <p14:creationId xmlns:p14="http://schemas.microsoft.com/office/powerpoint/2010/main" val="811452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b="1" dirty="0">
                <a:effectLst/>
                <a:ea typeface="宋体" panose="02010600030101010101" pitchFamily="2" charset="-122"/>
                <a:cs typeface="Times New Roman" panose="02020603050405020304" pitchFamily="18" charset="0"/>
              </a:rPr>
              <a:t>基因组装配的一种广泛使用的方法是</a:t>
            </a:r>
            <a:r>
              <a:rPr lang="zh-CN" altLang="zh-CN" sz="1200" b="1" dirty="0">
                <a:effectLst/>
                <a:highlight>
                  <a:srgbClr val="FFFF00"/>
                </a:highlight>
                <a:ea typeface="宋体" panose="02010600030101010101" pitchFamily="2" charset="-122"/>
                <a:cs typeface="Times New Roman" panose="02020603050405020304" pitchFamily="18" charset="0"/>
              </a:rPr>
              <a:t>进行序列比对</a:t>
            </a:r>
            <a:r>
              <a:rPr lang="zh-CN" altLang="zh-CN" sz="1200" b="1" dirty="0">
                <a:effectLst/>
                <a:ea typeface="宋体" panose="02010600030101010101" pitchFamily="2" charset="-122"/>
                <a:cs typeface="Times New Roman" panose="02020603050405020304" pitchFamily="18" charset="0"/>
              </a:rPr>
              <a:t>，将读到的片段与已知的参考基因组</a:t>
            </a:r>
            <a:r>
              <a:rPr lang="en-US" altLang="zh-CN" sz="1200" b="1" dirty="0">
                <a:effectLst/>
                <a:ea typeface="宋体" panose="02010600030101010101" pitchFamily="2" charset="-122"/>
                <a:cs typeface="Times New Roman" panose="02020603050405020304" pitchFamily="18" charset="0"/>
              </a:rPr>
              <a:t>(</a:t>
            </a:r>
            <a:r>
              <a:rPr lang="zh-CN" altLang="zh-CN" sz="1200" b="1" dirty="0">
                <a:effectLst/>
                <a:ea typeface="宋体" panose="02010600030101010101" pitchFamily="2" charset="-122"/>
                <a:cs typeface="Times New Roman" panose="02020603050405020304" pitchFamily="18" charset="0"/>
              </a:rPr>
              <a:t>即基因组</a:t>
            </a:r>
            <a:r>
              <a:rPr lang="en-US" altLang="zh-CN" sz="1200" b="1" dirty="0">
                <a:effectLst/>
                <a:ea typeface="宋体" panose="02010600030101010101" pitchFamily="2" charset="-122"/>
                <a:cs typeface="Times New Roman" panose="02020603050405020304" pitchFamily="18" charset="0"/>
              </a:rPr>
              <a:t>)</a:t>
            </a:r>
            <a:r>
              <a:rPr lang="zh-CN" altLang="zh-CN" sz="1200" b="1" dirty="0">
                <a:effectLst/>
                <a:ea typeface="宋体" panose="02010600030101010101" pitchFamily="2" charset="-122"/>
                <a:cs typeface="Times New Roman" panose="02020603050405020304" pitchFamily="18" charset="0"/>
              </a:rPr>
              <a:t>进行比较。即某一特定物种的完整代表性</a:t>
            </a:r>
            <a:r>
              <a:rPr lang="en-US" altLang="zh-CN" sz="1200" b="1" dirty="0">
                <a:effectLst/>
                <a:ea typeface="宋体" panose="02010600030101010101" pitchFamily="2" charset="-122"/>
                <a:cs typeface="Times New Roman" panose="02020603050405020304" pitchFamily="18" charset="0"/>
              </a:rPr>
              <a:t>DNA</a:t>
            </a:r>
            <a:r>
              <a:rPr lang="zh-CN" altLang="zh-CN" sz="1200" b="1" dirty="0">
                <a:effectLst/>
                <a:ea typeface="宋体" panose="02010600030101010101" pitchFamily="2" charset="-122"/>
                <a:cs typeface="Times New Roman" panose="02020603050405020304" pitchFamily="18" charset="0"/>
              </a:rPr>
              <a:t>序列</a:t>
            </a:r>
            <a:r>
              <a:rPr lang="en-US" altLang="zh-CN" sz="1200" b="1" dirty="0">
                <a:effectLst/>
                <a:ea typeface="宋体" panose="02010600030101010101" pitchFamily="2" charset="-122"/>
                <a:cs typeface="Times New Roman" panose="02020603050405020304" pitchFamily="18" charset="0"/>
              </a:rPr>
              <a:t>)</a:t>
            </a:r>
            <a:r>
              <a:rPr lang="zh-CN" altLang="zh-CN" sz="1200" b="1" dirty="0">
                <a:effectLst/>
                <a:ea typeface="宋体" panose="02010600030101010101" pitchFamily="2" charset="-122"/>
                <a:cs typeface="Times New Roman" panose="02020603050405020304" pitchFamily="18" charset="0"/>
              </a:rPr>
              <a:t>。一个被称为</a:t>
            </a:r>
            <a:r>
              <a:rPr lang="en-US" altLang="zh-CN" sz="1200" b="1" dirty="0">
                <a:effectLst/>
                <a:highlight>
                  <a:srgbClr val="FFFF00"/>
                </a:highlight>
                <a:ea typeface="宋体" panose="02010600030101010101" pitchFamily="2" charset="-122"/>
                <a:cs typeface="Times New Roman" panose="02020603050405020304" pitchFamily="18" charset="0"/>
              </a:rPr>
              <a:t>read mapping</a:t>
            </a:r>
            <a:r>
              <a:rPr lang="zh-CN" altLang="zh-CN" sz="1200" b="1" dirty="0">
                <a:effectLst/>
                <a:ea typeface="宋体" panose="02010600030101010101" pitchFamily="2" charset="-122"/>
                <a:cs typeface="Times New Roman" panose="02020603050405020304" pitchFamily="18" charset="0"/>
              </a:rPr>
              <a:t>的过程是根据</a:t>
            </a:r>
            <a:r>
              <a:rPr lang="zh-CN" altLang="zh-CN" sz="1200" b="1" dirty="0">
                <a:effectLst/>
                <a:highlight>
                  <a:srgbClr val="FFFF00"/>
                </a:highlight>
                <a:ea typeface="宋体" panose="02010600030101010101" pitchFamily="2" charset="-122"/>
                <a:cs typeface="Times New Roman" panose="02020603050405020304" pitchFamily="18" charset="0"/>
              </a:rPr>
              <a:t>读序列和参考序列段在该位置的相似性</a:t>
            </a:r>
            <a:r>
              <a:rPr lang="zh-CN" altLang="zh-CN" sz="1200" b="1" dirty="0">
                <a:effectLst/>
                <a:ea typeface="宋体" panose="02010600030101010101" pitchFamily="2" charset="-122"/>
                <a:cs typeface="Times New Roman" panose="02020603050405020304" pitchFamily="18" charset="0"/>
              </a:rPr>
              <a:t>，将</a:t>
            </a:r>
            <a:r>
              <a:rPr lang="zh-CN" altLang="zh-CN" sz="1200" b="1" dirty="0">
                <a:effectLst/>
                <a:highlight>
                  <a:srgbClr val="FFFF00"/>
                </a:highlight>
                <a:ea typeface="宋体" panose="02010600030101010101" pitchFamily="2" charset="-122"/>
                <a:cs typeface="Times New Roman" panose="02020603050405020304" pitchFamily="18" charset="0"/>
              </a:rPr>
              <a:t>测序产生的每个读序列匹配到参考基因组中的一个或多个可能的位置</a:t>
            </a:r>
            <a:r>
              <a:rPr lang="zh-CN" altLang="zh-CN" sz="1200" b="1" dirty="0">
                <a:effectLst/>
                <a:ea typeface="宋体" panose="02010600030101010101" pitchFamily="2" charset="-122"/>
                <a:cs typeface="Times New Roman" panose="02020603050405020304" pitchFamily="18" charset="0"/>
              </a:rPr>
              <a:t>。</a:t>
            </a:r>
            <a:endParaRPr lang="zh-CN" altLang="en-US" b="1" dirty="0"/>
          </a:p>
          <a:p>
            <a:endParaRPr lang="zh-CN" altLang="en-US" dirty="0"/>
          </a:p>
        </p:txBody>
      </p:sp>
      <p:sp>
        <p:nvSpPr>
          <p:cNvPr id="4" name="灯片编号占位符 3"/>
          <p:cNvSpPr>
            <a:spLocks noGrp="1"/>
          </p:cNvSpPr>
          <p:nvPr>
            <p:ph type="sldNum" sz="quarter" idx="5"/>
          </p:nvPr>
        </p:nvSpPr>
        <p:spPr/>
        <p:txBody>
          <a:bodyPr/>
          <a:lstStyle/>
          <a:p>
            <a:fld id="{55D56712-6A62-484C-8CC8-B5CBDF64B829}" type="slidenum">
              <a:rPr lang="zh-CN" altLang="en-US" smtClean="0"/>
              <a:t>5</a:t>
            </a:fld>
            <a:endParaRPr lang="zh-CN" altLang="en-US"/>
          </a:p>
        </p:txBody>
      </p:sp>
    </p:spTree>
    <p:extLst>
      <p:ext uri="{BB962C8B-B14F-4D97-AF65-F5344CB8AC3E}">
        <p14:creationId xmlns:p14="http://schemas.microsoft.com/office/powerpoint/2010/main" val="1587730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b="1" dirty="0">
                <a:effectLst/>
                <a:ea typeface="宋体" panose="02010600030101010101" pitchFamily="2" charset="-122"/>
                <a:cs typeface="Times New Roman" panose="02020603050405020304" pitchFamily="18" charset="0"/>
              </a:rPr>
              <a:t>由于</a:t>
            </a:r>
            <a:r>
              <a:rPr lang="en-US" altLang="zh-CN" sz="1800" b="1" dirty="0">
                <a:effectLst/>
                <a:ea typeface="宋体" panose="02010600030101010101" pitchFamily="2" charset="-122"/>
                <a:cs typeface="Times New Roman" panose="02020603050405020304" pitchFamily="18" charset="0"/>
              </a:rPr>
              <a:t>read mapper</a:t>
            </a:r>
            <a:r>
              <a:rPr lang="zh-CN" altLang="zh-CN" sz="1800" b="1" dirty="0">
                <a:effectLst/>
                <a:ea typeface="宋体" panose="02010600030101010101" pitchFamily="2" charset="-122"/>
                <a:cs typeface="Times New Roman" panose="02020603050405020304" pitchFamily="18" charset="0"/>
              </a:rPr>
              <a:t>操作的数据集很大，它在</a:t>
            </a:r>
            <a:r>
              <a:rPr lang="en-US" altLang="zh-CN" sz="1800" b="1" dirty="0" err="1">
                <a:effectLst/>
                <a:ea typeface="宋体" panose="02010600030101010101" pitchFamily="2" charset="-122"/>
                <a:cs typeface="Times New Roman" panose="02020603050405020304" pitchFamily="18" charset="0"/>
              </a:rPr>
              <a:t>cpu</a:t>
            </a:r>
            <a:r>
              <a:rPr lang="zh-CN" altLang="zh-CN" sz="1800" b="1" dirty="0">
                <a:effectLst/>
                <a:ea typeface="宋体" panose="02010600030101010101" pitchFamily="2" charset="-122"/>
                <a:cs typeface="Times New Roman" panose="02020603050405020304" pitchFamily="18" charset="0"/>
              </a:rPr>
              <a:t>和主存之间产生了大量的数据移动。</a:t>
            </a:r>
            <a:endParaRPr lang="en-US" altLang="zh-CN" sz="1800" b="1" dirty="0">
              <a:effectLst/>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分析单个人类基因组的测序数据</a:t>
            </a:r>
            <a:r>
              <a:rPr lang="en-US" altLang="zh-CN" sz="1800" b="1"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执行映射和变体调用</a:t>
            </a:r>
            <a:r>
              <a:rPr lang="en-US" altLang="zh-CN" sz="1800" b="1"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需要在</a:t>
            </a:r>
            <a:r>
              <a:rPr lang="en-US" altLang="zh-CN" sz="1800" b="1" kern="100" dirty="0">
                <a:effectLst/>
                <a:latin typeface="等线" panose="02010600030101010101" pitchFamily="2" charset="-122"/>
                <a:ea typeface="宋体" panose="02010600030101010101" pitchFamily="2" charset="-122"/>
                <a:cs typeface="Times New Roman" panose="02020603050405020304" pitchFamily="18" charset="0"/>
              </a:rPr>
              <a:t>48</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核</a:t>
            </a:r>
            <a:r>
              <a:rPr lang="en-US" altLang="zh-CN" sz="1800" b="1" kern="100" dirty="0">
                <a:effectLst/>
                <a:latin typeface="等线" panose="02010600030101010101" pitchFamily="2" charset="-122"/>
                <a:ea typeface="宋体" panose="02010600030101010101" pitchFamily="2" charset="-122"/>
                <a:cs typeface="Times New Roman" panose="02020603050405020304" pitchFamily="18" charset="0"/>
              </a:rPr>
              <a:t>Intel Xeon</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处理器上花费超过</a:t>
            </a:r>
            <a:r>
              <a:rPr lang="en-US" altLang="zh-CN" sz="1800" b="1" kern="100" dirty="0">
                <a:effectLst/>
                <a:latin typeface="等线" panose="02010600030101010101" pitchFamily="2" charset="-122"/>
                <a:ea typeface="宋体" panose="02010600030101010101" pitchFamily="2" charset="-122"/>
                <a:cs typeface="Times New Roman" panose="02020603050405020304" pitchFamily="18" charset="0"/>
              </a:rPr>
              <a:t>32</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个</a:t>
            </a:r>
            <a:r>
              <a:rPr lang="en-US" altLang="zh-CN" sz="1800" b="1" kern="100" dirty="0">
                <a:effectLst/>
                <a:latin typeface="等线" panose="02010600030101010101" pitchFamily="2" charset="-122"/>
                <a:ea typeface="宋体" panose="02010600030101010101" pitchFamily="2" charset="-122"/>
                <a:cs typeface="Times New Roman" panose="02020603050405020304" pitchFamily="18" charset="0"/>
              </a:rPr>
              <a:t>CPU</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小时，其中</a:t>
            </a:r>
            <a:r>
              <a:rPr lang="en-US" altLang="zh-CN" sz="1800" b="1" kern="100" dirty="0">
                <a:effectLst/>
                <a:latin typeface="等线" panose="02010600030101010101" pitchFamily="2" charset="-122"/>
                <a:ea typeface="宋体" panose="02010600030101010101" pitchFamily="2" charset="-122"/>
                <a:cs typeface="Times New Roman" panose="02020603050405020304" pitchFamily="18" charset="0"/>
              </a:rPr>
              <a:t>23</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个小时用于读映射。</a:t>
            </a:r>
            <a:endParaRPr lang="en-US" altLang="zh-CN" sz="1800" b="1"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kern="100" dirty="0">
                <a:effectLst/>
                <a:latin typeface="等线" panose="02010600030101010101" pitchFamily="2" charset="-122"/>
                <a:ea typeface="宋体" panose="02010600030101010101" pitchFamily="2" charset="-122"/>
                <a:cs typeface="Times New Roman" panose="02020603050405020304" pitchFamily="18" charset="0"/>
              </a:rPr>
              <a:t>数据量非常大：</a:t>
            </a:r>
            <a:r>
              <a:rPr lang="zh-CN" altLang="zh-CN" sz="1800" b="1" dirty="0">
                <a:effectLst/>
                <a:ea typeface="宋体" panose="02010600030101010101" pitchFamily="2" charset="-122"/>
                <a:cs typeface="Times New Roman" panose="02020603050405020304" pitchFamily="18" charset="0"/>
              </a:rPr>
              <a:t>当宏基因组样本被分析时，前两个挑战会恶化，而样本捐献者是未知的。这就需要将提取的数据与数千个参考基因组进行匹配</a:t>
            </a:r>
            <a:endParaRPr lang="en-US" altLang="zh-CN" sz="1800" b="1"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还迫切需要迅速将临床</a:t>
            </a:r>
            <a:r>
              <a:rPr lang="en-US" altLang="zh-CN" sz="1800" b="1" kern="100" dirty="0">
                <a:effectLst/>
                <a:latin typeface="等线" panose="02010600030101010101" pitchFamily="2" charset="-122"/>
                <a:ea typeface="宋体" panose="02010600030101010101" pitchFamily="2" charset="-122"/>
                <a:cs typeface="Times New Roman" panose="02020603050405020304" pitchFamily="18" charset="0"/>
              </a:rPr>
              <a:t>DNA</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测序和分析纳入临床实践</a:t>
            </a:r>
            <a:r>
              <a:rPr lang="zh-CN" altLang="en-US" sz="1800" b="1" kern="100" dirty="0">
                <a:effectLst/>
                <a:latin typeface="等线" panose="02010600030101010101" pitchFamily="2" charset="-122"/>
                <a:ea typeface="宋体" panose="02010600030101010101" pitchFamily="2" charset="-122"/>
                <a:cs typeface="Times New Roman" panose="02020603050405020304" pitchFamily="18" charset="0"/>
              </a:rPr>
              <a:t>。</a:t>
            </a:r>
            <a:endParaRPr lang="en-US" altLang="zh-CN" sz="1800" b="1"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以快速监测疾病暴发</a:t>
            </a:r>
            <a:r>
              <a:rPr lang="en-US" altLang="zh-CN" sz="1800" b="1"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如</a:t>
            </a:r>
            <a:r>
              <a:rPr lang="en-US" altLang="zh-CN" sz="1800" b="1" kern="100" dirty="0">
                <a:effectLst/>
                <a:latin typeface="等线" panose="02010600030101010101" pitchFamily="2" charset="-122"/>
                <a:ea typeface="宋体" panose="02010600030101010101" pitchFamily="2" charset="-122"/>
                <a:cs typeface="Times New Roman" panose="02020603050405020304" pitchFamily="18" charset="0"/>
              </a:rPr>
              <a:t>COVID-19[13])</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和对危重婴儿的遗传疾病进行早期诊断。</a:t>
            </a:r>
            <a:endPar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55D56712-6A62-484C-8CC8-B5CBDF64B829}" type="slidenum">
              <a:rPr lang="zh-CN" altLang="en-US" smtClean="0"/>
              <a:t>6</a:t>
            </a:fld>
            <a:endParaRPr lang="zh-CN" altLang="en-US"/>
          </a:p>
        </p:txBody>
      </p:sp>
    </p:spTree>
    <p:extLst>
      <p:ext uri="{BB962C8B-B14F-4D97-AF65-F5344CB8AC3E}">
        <p14:creationId xmlns:p14="http://schemas.microsoft.com/office/powerpoint/2010/main" val="565339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我们解释了最先进的算法方法和基于硬件的加速方法。</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算法方法利用</a:t>
            </a:r>
            <a:r>
              <a:rPr lang="zh-CN" altLang="zh-CN" sz="1800" kern="100" dirty="0">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基因组的结构</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以及</a:t>
            </a:r>
            <a:r>
              <a:rPr lang="zh-CN" altLang="zh-CN" sz="1800" kern="100" dirty="0">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底层硬件的结构</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基于硬件的加速方法利用专门的微架构或各种执行范例</a:t>
            </a:r>
            <a:r>
              <a:rPr lang="en-US" altLang="zh-CN" sz="1800" b="1"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例如，在内存内或内存附近处理</a:t>
            </a:r>
            <a:r>
              <a:rPr lang="en-US" altLang="zh-CN" sz="1800" b="1"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。最后，</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我们介绍了采用这些硬件加速的</a:t>
            </a:r>
            <a:r>
              <a:rPr lang="zh-CN" altLang="zh-CN" sz="1800" b="1" kern="100" dirty="0">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读映射器</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所面临的挑战。</a:t>
            </a:r>
            <a:endParaRPr lang="en-US" altLang="zh-CN" sz="1800" b="1"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基因组分析从根本上开始于一个被称为</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read mapping</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的过程，即将生物体基因组的</a:t>
            </a:r>
            <a:r>
              <a:rPr lang="zh-CN" altLang="zh-CN" sz="1800" kern="100" dirty="0">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测序片段</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与</a:t>
            </a:r>
            <a:r>
              <a:rPr lang="zh-CN" altLang="zh-CN" sz="1800" kern="100" dirty="0">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参考基因组</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进行比较。</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Read mapping</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目前是整个基因组分析过程中的一个主要瓶颈，因为最先进的基因组测序技术能够比用于分析基因组的计算技术更快地对基因组进行排序。我们描述了正在进行的显著提高读映射性能的过程</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b="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55D56712-6A62-484C-8CC8-B5CBDF64B829}" type="slidenum">
              <a:rPr lang="zh-CN" altLang="en-US" smtClean="0"/>
              <a:t>7</a:t>
            </a:fld>
            <a:endParaRPr lang="zh-CN" altLang="en-US"/>
          </a:p>
        </p:txBody>
      </p:sp>
    </p:spTree>
    <p:extLst>
      <p:ext uri="{BB962C8B-B14F-4D97-AF65-F5344CB8AC3E}">
        <p14:creationId xmlns:p14="http://schemas.microsoft.com/office/powerpoint/2010/main" val="478983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effectLst/>
                <a:ea typeface="宋体" panose="02010600030101010101" pitchFamily="2" charset="-122"/>
                <a:cs typeface="Times New Roman" panose="02020603050405020304" pitchFamily="18" charset="0"/>
              </a:rPr>
              <a:t>许多工作使用新的算法、软硬件协同设计和硬件加速器来提高现有和新的读映射器的性能。</a:t>
            </a:r>
            <a:endParaRPr lang="en-US" altLang="zh-CN" sz="1800" dirty="0">
              <a:effectLst/>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我们在这项工作中的目标是调查这三种类型的加速工作的突出集合，以指导新的高效读映射器的设计。</a:t>
            </a:r>
            <a:endParaRPr lang="en-US" altLang="zh-CN" sz="1800" kern="100" dirty="0">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为此</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，我们</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讨论了各种先进的机制和技术，这些机制和技术利用不同的现代高性能计算架构改善了读映射的执行时间，</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在最后一节强调了系统架构师和程序员必须解决的挑战，以使硬件加速的读映射得到广泛的应用。</a:t>
            </a:r>
            <a:endPar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55D56712-6A62-484C-8CC8-B5CBDF64B829}" type="slidenum">
              <a:rPr lang="zh-CN" altLang="en-US" smtClean="0"/>
              <a:t>8</a:t>
            </a:fld>
            <a:endParaRPr lang="zh-CN" altLang="en-US"/>
          </a:p>
        </p:txBody>
      </p:sp>
    </p:spTree>
    <p:extLst>
      <p:ext uri="{BB962C8B-B14F-4D97-AF65-F5344CB8AC3E}">
        <p14:creationId xmlns:p14="http://schemas.microsoft.com/office/powerpoint/2010/main" val="3854796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宋体" panose="02010600030101010101" pitchFamily="2" charset="-122"/>
                <a:cs typeface="Times New Roman" panose="02020603050405020304" pitchFamily="18" charset="0"/>
              </a:rPr>
              <a:t>迫切需要新的计算技术，</a:t>
            </a:r>
            <a:r>
              <a:rPr lang="zh-CN" altLang="zh-CN" sz="1800" dirty="0">
                <a:effectLst/>
                <a:highlight>
                  <a:srgbClr val="FFFF00"/>
                </a:highlight>
                <a:ea typeface="宋体" panose="02010600030101010101" pitchFamily="2" charset="-122"/>
                <a:cs typeface="Times New Roman" panose="02020603050405020304" pitchFamily="18" charset="0"/>
              </a:rPr>
              <a:t>能够快速处理和分析大量提取的读取信息</a:t>
            </a:r>
            <a:r>
              <a:rPr lang="zh-CN" altLang="zh-CN" sz="1800" dirty="0">
                <a:effectLst/>
                <a:ea typeface="宋体" panose="02010600030101010101" pitchFamily="2" charset="-122"/>
                <a:cs typeface="Times New Roman" panose="02020603050405020304" pitchFamily="18" charset="0"/>
              </a:rPr>
              <a:t>，以推动遗传应用领域的前沿进展。许多工作使用</a:t>
            </a:r>
            <a:r>
              <a:rPr lang="zh-CN" altLang="zh-CN" sz="1800" dirty="0">
                <a:effectLst/>
                <a:highlight>
                  <a:srgbClr val="FFFF00"/>
                </a:highlight>
                <a:ea typeface="宋体" panose="02010600030101010101" pitchFamily="2" charset="-122"/>
                <a:cs typeface="Times New Roman" panose="02020603050405020304" pitchFamily="18" charset="0"/>
              </a:rPr>
              <a:t>新的算法、硬件</a:t>
            </a:r>
            <a:r>
              <a:rPr lang="en-US" altLang="zh-CN" sz="1800" dirty="0">
                <a:effectLst/>
                <a:highlight>
                  <a:srgbClr val="FFFF00"/>
                </a:highlight>
                <a:ea typeface="宋体" panose="02010600030101010101" pitchFamily="2" charset="-122"/>
                <a:cs typeface="Times New Roman" panose="02020603050405020304" pitchFamily="18" charset="0"/>
              </a:rPr>
              <a:t>/</a:t>
            </a:r>
            <a:r>
              <a:rPr lang="zh-CN" altLang="zh-CN" sz="1800" dirty="0">
                <a:effectLst/>
                <a:highlight>
                  <a:srgbClr val="FFFF00"/>
                </a:highlight>
                <a:ea typeface="宋体" panose="02010600030101010101" pitchFamily="2" charset="-122"/>
                <a:cs typeface="Times New Roman" panose="02020603050405020304" pitchFamily="18" charset="0"/>
              </a:rPr>
              <a:t>软件协同设计和硬件加速器</a:t>
            </a:r>
            <a:r>
              <a:rPr lang="zh-CN" altLang="zh-CN" sz="1800" dirty="0">
                <a:effectLst/>
                <a:ea typeface="宋体" panose="02010600030101010101" pitchFamily="2" charset="-122"/>
                <a:cs typeface="Times New Roman" panose="02020603050405020304" pitchFamily="18" charset="0"/>
              </a:rPr>
              <a:t>来</a:t>
            </a:r>
            <a:r>
              <a:rPr lang="zh-CN" altLang="zh-CN" sz="1800" dirty="0">
                <a:effectLst/>
                <a:highlight>
                  <a:srgbClr val="FFFF00"/>
                </a:highlight>
                <a:ea typeface="宋体" panose="02010600030101010101" pitchFamily="2" charset="-122"/>
                <a:cs typeface="Times New Roman" panose="02020603050405020304" pitchFamily="18" charset="0"/>
              </a:rPr>
              <a:t>提高现有和新的读映射器的性能</a:t>
            </a:r>
            <a:endParaRPr lang="zh-CN" altLang="en-US" dirty="0"/>
          </a:p>
        </p:txBody>
      </p:sp>
      <p:sp>
        <p:nvSpPr>
          <p:cNvPr id="4" name="灯片编号占位符 3"/>
          <p:cNvSpPr>
            <a:spLocks noGrp="1"/>
          </p:cNvSpPr>
          <p:nvPr>
            <p:ph type="sldNum" sz="quarter" idx="5"/>
          </p:nvPr>
        </p:nvSpPr>
        <p:spPr/>
        <p:txBody>
          <a:bodyPr/>
          <a:lstStyle/>
          <a:p>
            <a:fld id="{55D56712-6A62-484C-8CC8-B5CBDF64B829}" type="slidenum">
              <a:rPr lang="zh-CN" altLang="en-US" smtClean="0"/>
              <a:t>9</a:t>
            </a:fld>
            <a:endParaRPr lang="zh-CN" altLang="en-US"/>
          </a:p>
        </p:txBody>
      </p:sp>
    </p:spTree>
    <p:extLst>
      <p:ext uri="{BB962C8B-B14F-4D97-AF65-F5344CB8AC3E}">
        <p14:creationId xmlns:p14="http://schemas.microsoft.com/office/powerpoint/2010/main" val="3160513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因此，大多数读映射算法应用了两个关键的启发式步骤，即索引和过滤，以减少需要与每个读进行比较的参考基因组片段的数量。</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读映射的主要目标是定位参考基因组序列中可能的子序列，这些子序列与读序列相似，同时允许最多的</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steedits</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其中</a:t>
            </a:r>
            <a:r>
              <a:rPr lang="en-US" altLang="zh-CN" sz="1800" kern="100" dirty="0" err="1">
                <a:effectLst/>
                <a:latin typeface="等线" panose="02010600030101010101" pitchFamily="2" charset="-122"/>
                <a:ea typeface="宋体" panose="02010600030101010101" pitchFamily="2" charset="-122"/>
                <a:cs typeface="Times New Roman" panose="02020603050405020304" pitchFamily="18" charset="0"/>
              </a:rPr>
              <a:t>steedits</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为编辑距离阈值</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。通常允许的编辑包括删除、插入和替换一个或两个序列中的字符。</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effectLst/>
                <a:latin typeface="宋体" panose="02010600030101010101" pitchFamily="2" charset="-122"/>
                <a:cs typeface="Times New Roman" panose="02020603050405020304" pitchFamily="18" charset="0"/>
              </a:rPr>
              <a:t>(1)</a:t>
            </a:r>
            <a:r>
              <a:rPr lang="zh-CN" altLang="zh-CN" sz="1800" dirty="0">
                <a:effectLst/>
                <a:ea typeface="宋体" panose="02010600030101010101" pitchFamily="2" charset="-122"/>
                <a:cs typeface="Times New Roman" panose="02020603050405020304" pitchFamily="18" charset="0"/>
              </a:rPr>
              <a:t>标引，</a:t>
            </a:r>
            <a:r>
              <a:rPr lang="en-US" altLang="zh-CN" sz="1800" dirty="0">
                <a:effectLst/>
                <a:ea typeface="宋体" panose="02010600030101010101" pitchFamily="2" charset="-122"/>
                <a:cs typeface="Times New Roman" panose="02020603050405020304" pitchFamily="18" charset="0"/>
              </a:rPr>
              <a:t>(2)</a:t>
            </a:r>
            <a:r>
              <a:rPr lang="zh-CN" altLang="zh-CN" sz="1800" dirty="0">
                <a:effectLst/>
                <a:ea typeface="宋体" panose="02010600030101010101" pitchFamily="2" charset="-122"/>
                <a:cs typeface="Times New Roman" panose="02020603050405020304" pitchFamily="18" charset="0"/>
              </a:rPr>
              <a:t>预比对</a:t>
            </a:r>
            <a:r>
              <a:rPr lang="zh-CN" altLang="en-US" sz="1800" dirty="0">
                <a:effectLst/>
                <a:ea typeface="宋体" panose="02010600030101010101" pitchFamily="2" charset="-122"/>
                <a:cs typeface="Times New Roman" panose="02020603050405020304" pitchFamily="18" charset="0"/>
              </a:rPr>
              <a:t>过滤</a:t>
            </a:r>
            <a:r>
              <a:rPr lang="zh-CN" altLang="zh-CN" sz="1800" dirty="0">
                <a:effectLst/>
                <a:ea typeface="宋体" panose="02010600030101010101" pitchFamily="2" charset="-122"/>
                <a:cs typeface="Times New Roman" panose="02020603050405020304" pitchFamily="18" charset="0"/>
              </a:rPr>
              <a:t>，</a:t>
            </a:r>
            <a:r>
              <a:rPr lang="en-US" altLang="zh-CN" sz="1800" dirty="0">
                <a:effectLst/>
                <a:ea typeface="宋体" panose="02010600030101010101" pitchFamily="2" charset="-122"/>
                <a:cs typeface="Times New Roman" panose="02020603050405020304" pitchFamily="18" charset="0"/>
              </a:rPr>
              <a:t>(3)</a:t>
            </a:r>
            <a:r>
              <a:rPr lang="zh-CN" altLang="zh-CN" sz="1800" dirty="0">
                <a:effectLst/>
                <a:ea typeface="宋体" panose="02010600030101010101" pitchFamily="2" charset="-122"/>
                <a:cs typeface="Times New Roman" panose="02020603050405020304" pitchFamily="18" charset="0"/>
              </a:rPr>
              <a:t>序列比对</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55D56712-6A62-484C-8CC8-B5CBDF64B829}" type="slidenum">
              <a:rPr lang="zh-CN" altLang="en-US" smtClean="0"/>
              <a:t>10</a:t>
            </a:fld>
            <a:endParaRPr lang="zh-CN" altLang="en-US"/>
          </a:p>
        </p:txBody>
      </p:sp>
    </p:spTree>
    <p:extLst>
      <p:ext uri="{BB962C8B-B14F-4D97-AF65-F5344CB8AC3E}">
        <p14:creationId xmlns:p14="http://schemas.microsoft.com/office/powerpoint/2010/main" val="29977451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microsoft.com/office/2007/relationships/hdphoto" Target="../media/hdphoto1.wdp"/></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湖南大学模板标题幻灯片">
    <p:bg>
      <p:bgPr>
        <a:solidFill>
          <a:schemeClr val="accent1"/>
        </a:solidFill>
        <a:effectLst/>
      </p:bgPr>
    </p:bg>
    <p:spTree>
      <p:nvGrpSpPr>
        <p:cNvPr id="1" name=""/>
        <p:cNvGrpSpPr/>
        <p:nvPr/>
      </p:nvGrpSpPr>
      <p:grpSpPr>
        <a:xfrm>
          <a:off x="0" y="0"/>
          <a:ext cx="0" cy="0"/>
          <a:chOff x="0" y="0"/>
          <a:chExt cx="0" cy="0"/>
        </a:xfrm>
      </p:grpSpPr>
      <p:pic>
        <p:nvPicPr>
          <p:cNvPr id="18" name="图片 17" descr="图片包含 户外, 建筑物, 天空, 树&#10;&#10;描述已自动生成">
            <a:extLst>
              <a:ext uri="{FF2B5EF4-FFF2-40B4-BE49-F238E27FC236}">
                <a16:creationId xmlns:a16="http://schemas.microsoft.com/office/drawing/2014/main" id="{1963992D-865A-498E-BC5C-156E64FF89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2" t="700" r="4123" b="19864"/>
          <a:stretch/>
        </p:blipFill>
        <p:spPr>
          <a:xfrm>
            <a:off x="-16361" y="0"/>
            <a:ext cx="12216541" cy="5685533"/>
          </a:xfrm>
          <a:prstGeom prst="rect">
            <a:avLst/>
          </a:prstGeom>
        </p:spPr>
      </p:pic>
      <p:sp>
        <p:nvSpPr>
          <p:cNvPr id="12" name="矩形 11">
            <a:extLst>
              <a:ext uri="{FF2B5EF4-FFF2-40B4-BE49-F238E27FC236}">
                <a16:creationId xmlns:a16="http://schemas.microsoft.com/office/drawing/2014/main" id="{E07A3DAF-7660-4E8C-A746-013DFB58F67C}"/>
              </a:ext>
            </a:extLst>
          </p:cNvPr>
          <p:cNvSpPr/>
          <p:nvPr userDrawn="1"/>
        </p:nvSpPr>
        <p:spPr>
          <a:xfrm>
            <a:off x="-16361" y="0"/>
            <a:ext cx="12208361" cy="5896790"/>
          </a:xfrm>
          <a:prstGeom prst="rect">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grpSp>
        <p:nvGrpSpPr>
          <p:cNvPr id="9" name="组合 8">
            <a:extLst>
              <a:ext uri="{FF2B5EF4-FFF2-40B4-BE49-F238E27FC236}">
                <a16:creationId xmlns:a16="http://schemas.microsoft.com/office/drawing/2014/main" id="{FD99CAB8-391E-4BB1-9CF0-AAF2AB6F0C26}"/>
              </a:ext>
            </a:extLst>
          </p:cNvPr>
          <p:cNvGrpSpPr/>
          <p:nvPr userDrawn="1"/>
        </p:nvGrpSpPr>
        <p:grpSpPr>
          <a:xfrm>
            <a:off x="0" y="4673703"/>
            <a:ext cx="12200180" cy="750929"/>
            <a:chOff x="-14544" y="4884668"/>
            <a:chExt cx="12221088" cy="586767"/>
          </a:xfrm>
          <a:solidFill>
            <a:schemeClr val="bg1">
              <a:lumMod val="95000"/>
            </a:schemeClr>
          </a:solidFill>
        </p:grpSpPr>
        <p:sp>
          <p:nvSpPr>
            <p:cNvPr id="10" name="矩形 8">
              <a:extLst>
                <a:ext uri="{FF2B5EF4-FFF2-40B4-BE49-F238E27FC236}">
                  <a16:creationId xmlns:a16="http://schemas.microsoft.com/office/drawing/2014/main" id="{DB3E3EDC-9CCC-4352-8D87-3ACBE8C4A662}"/>
                </a:ext>
              </a:extLst>
            </p:cNvPr>
            <p:cNvSpPr/>
            <p:nvPr/>
          </p:nvSpPr>
          <p:spPr>
            <a:xfrm>
              <a:off x="-14544" y="4884668"/>
              <a:ext cx="6148644" cy="586767"/>
            </a:xfrm>
            <a:custGeom>
              <a:avLst/>
              <a:gdLst>
                <a:gd name="connsiteX0" fmla="*/ 0 w 6110544"/>
                <a:gd name="connsiteY0" fmla="*/ 0 h 112035"/>
                <a:gd name="connsiteX1" fmla="*/ 6110544 w 6110544"/>
                <a:gd name="connsiteY1" fmla="*/ 0 h 112035"/>
                <a:gd name="connsiteX2" fmla="*/ 6110544 w 6110544"/>
                <a:gd name="connsiteY2" fmla="*/ 112035 h 112035"/>
                <a:gd name="connsiteX3" fmla="*/ 0 w 6110544"/>
                <a:gd name="connsiteY3" fmla="*/ 112035 h 112035"/>
                <a:gd name="connsiteX4" fmla="*/ 0 w 6110544"/>
                <a:gd name="connsiteY4" fmla="*/ 0 h 112035"/>
                <a:gd name="connsiteX0" fmla="*/ 0 w 6123244"/>
                <a:gd name="connsiteY0" fmla="*/ 0 h 594635"/>
                <a:gd name="connsiteX1" fmla="*/ 6110544 w 6123244"/>
                <a:gd name="connsiteY1" fmla="*/ 0 h 594635"/>
                <a:gd name="connsiteX2" fmla="*/ 6123244 w 6123244"/>
                <a:gd name="connsiteY2" fmla="*/ 594635 h 594635"/>
                <a:gd name="connsiteX3" fmla="*/ 0 w 6123244"/>
                <a:gd name="connsiteY3" fmla="*/ 112035 h 594635"/>
                <a:gd name="connsiteX4" fmla="*/ 0 w 6123244"/>
                <a:gd name="connsiteY4" fmla="*/ 0 h 594635"/>
                <a:gd name="connsiteX0" fmla="*/ 0 w 6148644"/>
                <a:gd name="connsiteY0" fmla="*/ 0 h 594635"/>
                <a:gd name="connsiteX1" fmla="*/ 6148644 w 6148644"/>
                <a:gd name="connsiteY1" fmla="*/ 393700 h 594635"/>
                <a:gd name="connsiteX2" fmla="*/ 6123244 w 6148644"/>
                <a:gd name="connsiteY2" fmla="*/ 594635 h 594635"/>
                <a:gd name="connsiteX3" fmla="*/ 0 w 6148644"/>
                <a:gd name="connsiteY3" fmla="*/ 112035 h 594635"/>
                <a:gd name="connsiteX4" fmla="*/ 0 w 6148644"/>
                <a:gd name="connsiteY4" fmla="*/ 0 h 594635"/>
                <a:gd name="connsiteX0" fmla="*/ 0 w 6148644"/>
                <a:gd name="connsiteY0" fmla="*/ 0 h 594635"/>
                <a:gd name="connsiteX1" fmla="*/ 6148644 w 6148644"/>
                <a:gd name="connsiteY1" fmla="*/ 393700 h 594635"/>
                <a:gd name="connsiteX2" fmla="*/ 6123244 w 6148644"/>
                <a:gd name="connsiteY2" fmla="*/ 594635 h 594635"/>
                <a:gd name="connsiteX3" fmla="*/ 0 w 6148644"/>
                <a:gd name="connsiteY3" fmla="*/ 112035 h 594635"/>
                <a:gd name="connsiteX4" fmla="*/ 0 w 6148644"/>
                <a:gd name="connsiteY4" fmla="*/ 0 h 594635"/>
                <a:gd name="connsiteX0" fmla="*/ 0 w 6148644"/>
                <a:gd name="connsiteY0" fmla="*/ 0 h 594635"/>
                <a:gd name="connsiteX1" fmla="*/ 6148644 w 6148644"/>
                <a:gd name="connsiteY1" fmla="*/ 393700 h 594635"/>
                <a:gd name="connsiteX2" fmla="*/ 6123244 w 6148644"/>
                <a:gd name="connsiteY2" fmla="*/ 594635 h 594635"/>
                <a:gd name="connsiteX3" fmla="*/ 0 w 6148644"/>
                <a:gd name="connsiteY3" fmla="*/ 112035 h 594635"/>
                <a:gd name="connsiteX4" fmla="*/ 0 w 6148644"/>
                <a:gd name="connsiteY4" fmla="*/ 0 h 594635"/>
                <a:gd name="connsiteX0" fmla="*/ 0 w 6148644"/>
                <a:gd name="connsiteY0" fmla="*/ 42932 h 637567"/>
                <a:gd name="connsiteX1" fmla="*/ 6148644 w 6148644"/>
                <a:gd name="connsiteY1" fmla="*/ 436632 h 637567"/>
                <a:gd name="connsiteX2" fmla="*/ 6123244 w 6148644"/>
                <a:gd name="connsiteY2" fmla="*/ 637567 h 637567"/>
                <a:gd name="connsiteX3" fmla="*/ 0 w 6148644"/>
                <a:gd name="connsiteY3" fmla="*/ 154967 h 637567"/>
                <a:gd name="connsiteX4" fmla="*/ 0 w 6148644"/>
                <a:gd name="connsiteY4" fmla="*/ 42932 h 637567"/>
                <a:gd name="connsiteX0" fmla="*/ 0 w 6148644"/>
                <a:gd name="connsiteY0" fmla="*/ 42932 h 637567"/>
                <a:gd name="connsiteX1" fmla="*/ 6148644 w 6148644"/>
                <a:gd name="connsiteY1" fmla="*/ 436632 h 637567"/>
                <a:gd name="connsiteX2" fmla="*/ 6123244 w 6148644"/>
                <a:gd name="connsiteY2" fmla="*/ 637567 h 637567"/>
                <a:gd name="connsiteX3" fmla="*/ 0 w 6148644"/>
                <a:gd name="connsiteY3" fmla="*/ 154967 h 637567"/>
                <a:gd name="connsiteX4" fmla="*/ 0 w 6148644"/>
                <a:gd name="connsiteY4" fmla="*/ 42932 h 637567"/>
                <a:gd name="connsiteX0" fmla="*/ 0 w 6148644"/>
                <a:gd name="connsiteY0" fmla="*/ 42932 h 586767"/>
                <a:gd name="connsiteX1" fmla="*/ 6148644 w 6148644"/>
                <a:gd name="connsiteY1" fmla="*/ 436632 h 586767"/>
                <a:gd name="connsiteX2" fmla="*/ 6123244 w 6148644"/>
                <a:gd name="connsiteY2" fmla="*/ 586767 h 586767"/>
                <a:gd name="connsiteX3" fmla="*/ 0 w 6148644"/>
                <a:gd name="connsiteY3" fmla="*/ 154967 h 586767"/>
                <a:gd name="connsiteX4" fmla="*/ 0 w 6148644"/>
                <a:gd name="connsiteY4" fmla="*/ 42932 h 586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8644" h="586767">
                  <a:moveTo>
                    <a:pt x="0" y="42932"/>
                  </a:moveTo>
                  <a:cubicBezTo>
                    <a:pt x="2049548" y="174165"/>
                    <a:pt x="4340396" y="-329601"/>
                    <a:pt x="6148644" y="436632"/>
                  </a:cubicBezTo>
                  <a:lnTo>
                    <a:pt x="6123244" y="586767"/>
                  </a:lnTo>
                  <a:cubicBezTo>
                    <a:pt x="4399663" y="-272600"/>
                    <a:pt x="2041081" y="315834"/>
                    <a:pt x="0" y="154967"/>
                  </a:cubicBezTo>
                  <a:lnTo>
                    <a:pt x="0" y="42932"/>
                  </a:lnTo>
                  <a:close/>
                </a:path>
              </a:pathLst>
            </a:custGeom>
            <a:grp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666666"/>
                </a:solidFill>
                <a:effectLst/>
                <a:uLnTx/>
                <a:uFillTx/>
                <a:latin typeface="等线" panose="020F0502020204030204"/>
                <a:ea typeface="等线" panose="02010600030101010101" pitchFamily="2" charset="-122"/>
                <a:cs typeface="+mn-cs"/>
              </a:endParaRPr>
            </a:p>
          </p:txBody>
        </p:sp>
        <p:sp>
          <p:nvSpPr>
            <p:cNvPr id="11" name="矩形 8">
              <a:extLst>
                <a:ext uri="{FF2B5EF4-FFF2-40B4-BE49-F238E27FC236}">
                  <a16:creationId xmlns:a16="http://schemas.microsoft.com/office/drawing/2014/main" id="{E630D1B6-D495-437D-AD41-3A81317CF330}"/>
                </a:ext>
              </a:extLst>
            </p:cNvPr>
            <p:cNvSpPr/>
            <p:nvPr/>
          </p:nvSpPr>
          <p:spPr>
            <a:xfrm flipH="1">
              <a:off x="6057900" y="4884668"/>
              <a:ext cx="6148644" cy="586767"/>
            </a:xfrm>
            <a:custGeom>
              <a:avLst/>
              <a:gdLst>
                <a:gd name="connsiteX0" fmla="*/ 0 w 6110544"/>
                <a:gd name="connsiteY0" fmla="*/ 0 h 112035"/>
                <a:gd name="connsiteX1" fmla="*/ 6110544 w 6110544"/>
                <a:gd name="connsiteY1" fmla="*/ 0 h 112035"/>
                <a:gd name="connsiteX2" fmla="*/ 6110544 w 6110544"/>
                <a:gd name="connsiteY2" fmla="*/ 112035 h 112035"/>
                <a:gd name="connsiteX3" fmla="*/ 0 w 6110544"/>
                <a:gd name="connsiteY3" fmla="*/ 112035 h 112035"/>
                <a:gd name="connsiteX4" fmla="*/ 0 w 6110544"/>
                <a:gd name="connsiteY4" fmla="*/ 0 h 112035"/>
                <a:gd name="connsiteX0" fmla="*/ 0 w 6123244"/>
                <a:gd name="connsiteY0" fmla="*/ 0 h 594635"/>
                <a:gd name="connsiteX1" fmla="*/ 6110544 w 6123244"/>
                <a:gd name="connsiteY1" fmla="*/ 0 h 594635"/>
                <a:gd name="connsiteX2" fmla="*/ 6123244 w 6123244"/>
                <a:gd name="connsiteY2" fmla="*/ 594635 h 594635"/>
                <a:gd name="connsiteX3" fmla="*/ 0 w 6123244"/>
                <a:gd name="connsiteY3" fmla="*/ 112035 h 594635"/>
                <a:gd name="connsiteX4" fmla="*/ 0 w 6123244"/>
                <a:gd name="connsiteY4" fmla="*/ 0 h 594635"/>
                <a:gd name="connsiteX0" fmla="*/ 0 w 6148644"/>
                <a:gd name="connsiteY0" fmla="*/ 0 h 594635"/>
                <a:gd name="connsiteX1" fmla="*/ 6148644 w 6148644"/>
                <a:gd name="connsiteY1" fmla="*/ 393700 h 594635"/>
                <a:gd name="connsiteX2" fmla="*/ 6123244 w 6148644"/>
                <a:gd name="connsiteY2" fmla="*/ 594635 h 594635"/>
                <a:gd name="connsiteX3" fmla="*/ 0 w 6148644"/>
                <a:gd name="connsiteY3" fmla="*/ 112035 h 594635"/>
                <a:gd name="connsiteX4" fmla="*/ 0 w 6148644"/>
                <a:gd name="connsiteY4" fmla="*/ 0 h 594635"/>
                <a:gd name="connsiteX0" fmla="*/ 0 w 6148644"/>
                <a:gd name="connsiteY0" fmla="*/ 0 h 594635"/>
                <a:gd name="connsiteX1" fmla="*/ 6148644 w 6148644"/>
                <a:gd name="connsiteY1" fmla="*/ 393700 h 594635"/>
                <a:gd name="connsiteX2" fmla="*/ 6123244 w 6148644"/>
                <a:gd name="connsiteY2" fmla="*/ 594635 h 594635"/>
                <a:gd name="connsiteX3" fmla="*/ 0 w 6148644"/>
                <a:gd name="connsiteY3" fmla="*/ 112035 h 594635"/>
                <a:gd name="connsiteX4" fmla="*/ 0 w 6148644"/>
                <a:gd name="connsiteY4" fmla="*/ 0 h 594635"/>
                <a:gd name="connsiteX0" fmla="*/ 0 w 6148644"/>
                <a:gd name="connsiteY0" fmla="*/ 0 h 594635"/>
                <a:gd name="connsiteX1" fmla="*/ 6148644 w 6148644"/>
                <a:gd name="connsiteY1" fmla="*/ 393700 h 594635"/>
                <a:gd name="connsiteX2" fmla="*/ 6123244 w 6148644"/>
                <a:gd name="connsiteY2" fmla="*/ 594635 h 594635"/>
                <a:gd name="connsiteX3" fmla="*/ 0 w 6148644"/>
                <a:gd name="connsiteY3" fmla="*/ 112035 h 594635"/>
                <a:gd name="connsiteX4" fmla="*/ 0 w 6148644"/>
                <a:gd name="connsiteY4" fmla="*/ 0 h 594635"/>
                <a:gd name="connsiteX0" fmla="*/ 0 w 6148644"/>
                <a:gd name="connsiteY0" fmla="*/ 42932 h 637567"/>
                <a:gd name="connsiteX1" fmla="*/ 6148644 w 6148644"/>
                <a:gd name="connsiteY1" fmla="*/ 436632 h 637567"/>
                <a:gd name="connsiteX2" fmla="*/ 6123244 w 6148644"/>
                <a:gd name="connsiteY2" fmla="*/ 637567 h 637567"/>
                <a:gd name="connsiteX3" fmla="*/ 0 w 6148644"/>
                <a:gd name="connsiteY3" fmla="*/ 154967 h 637567"/>
                <a:gd name="connsiteX4" fmla="*/ 0 w 6148644"/>
                <a:gd name="connsiteY4" fmla="*/ 42932 h 637567"/>
                <a:gd name="connsiteX0" fmla="*/ 0 w 6148644"/>
                <a:gd name="connsiteY0" fmla="*/ 42932 h 637567"/>
                <a:gd name="connsiteX1" fmla="*/ 6148644 w 6148644"/>
                <a:gd name="connsiteY1" fmla="*/ 436632 h 637567"/>
                <a:gd name="connsiteX2" fmla="*/ 6123244 w 6148644"/>
                <a:gd name="connsiteY2" fmla="*/ 637567 h 637567"/>
                <a:gd name="connsiteX3" fmla="*/ 0 w 6148644"/>
                <a:gd name="connsiteY3" fmla="*/ 154967 h 637567"/>
                <a:gd name="connsiteX4" fmla="*/ 0 w 6148644"/>
                <a:gd name="connsiteY4" fmla="*/ 42932 h 637567"/>
                <a:gd name="connsiteX0" fmla="*/ 0 w 6148644"/>
                <a:gd name="connsiteY0" fmla="*/ 42932 h 586767"/>
                <a:gd name="connsiteX1" fmla="*/ 6148644 w 6148644"/>
                <a:gd name="connsiteY1" fmla="*/ 436632 h 586767"/>
                <a:gd name="connsiteX2" fmla="*/ 6123244 w 6148644"/>
                <a:gd name="connsiteY2" fmla="*/ 586767 h 586767"/>
                <a:gd name="connsiteX3" fmla="*/ 0 w 6148644"/>
                <a:gd name="connsiteY3" fmla="*/ 154967 h 586767"/>
                <a:gd name="connsiteX4" fmla="*/ 0 w 6148644"/>
                <a:gd name="connsiteY4" fmla="*/ 42932 h 586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8644" h="586767">
                  <a:moveTo>
                    <a:pt x="0" y="42932"/>
                  </a:moveTo>
                  <a:cubicBezTo>
                    <a:pt x="2049548" y="174165"/>
                    <a:pt x="4340396" y="-329601"/>
                    <a:pt x="6148644" y="436632"/>
                  </a:cubicBezTo>
                  <a:lnTo>
                    <a:pt x="6123244" y="586767"/>
                  </a:lnTo>
                  <a:cubicBezTo>
                    <a:pt x="4399663" y="-272600"/>
                    <a:pt x="2041081" y="315834"/>
                    <a:pt x="0" y="154967"/>
                  </a:cubicBezTo>
                  <a:lnTo>
                    <a:pt x="0" y="42932"/>
                  </a:lnTo>
                  <a:close/>
                </a:path>
              </a:pathLst>
            </a:custGeom>
            <a:grp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rgbClr val="666666"/>
                </a:solidFill>
                <a:effectLst/>
                <a:uLnTx/>
                <a:uFillTx/>
                <a:latin typeface="等线" panose="020F0502020204030204"/>
                <a:ea typeface="等线" panose="02010600030101010101" pitchFamily="2" charset="-122"/>
                <a:cs typeface="+mn-cs"/>
              </a:endParaRPr>
            </a:p>
          </p:txBody>
        </p:sp>
      </p:grpSp>
      <p:sp>
        <p:nvSpPr>
          <p:cNvPr id="8" name="五边形 5">
            <a:extLst>
              <a:ext uri="{FF2B5EF4-FFF2-40B4-BE49-F238E27FC236}">
                <a16:creationId xmlns:a16="http://schemas.microsoft.com/office/drawing/2014/main" id="{FC9FB1FC-8714-4D45-A479-C83A100DCF28}"/>
              </a:ext>
            </a:extLst>
          </p:cNvPr>
          <p:cNvSpPr/>
          <p:nvPr userDrawn="1"/>
        </p:nvSpPr>
        <p:spPr>
          <a:xfrm>
            <a:off x="0" y="5243314"/>
            <a:ext cx="12192000" cy="1696421"/>
          </a:xfrm>
          <a:custGeom>
            <a:avLst/>
            <a:gdLst>
              <a:gd name="connsiteX0" fmla="*/ 4 w 3514725"/>
              <a:gd name="connsiteY0" fmla="*/ 462054 h 1209675"/>
              <a:gd name="connsiteX1" fmla="*/ 1757363 w 3514725"/>
              <a:gd name="connsiteY1" fmla="*/ 0 h 1209675"/>
              <a:gd name="connsiteX2" fmla="*/ 3514721 w 3514725"/>
              <a:gd name="connsiteY2" fmla="*/ 462054 h 1209675"/>
              <a:gd name="connsiteX3" fmla="*/ 2843470 w 3514725"/>
              <a:gd name="connsiteY3" fmla="*/ 1209672 h 1209675"/>
              <a:gd name="connsiteX4" fmla="*/ 671255 w 3514725"/>
              <a:gd name="connsiteY4" fmla="*/ 1209672 h 1209675"/>
              <a:gd name="connsiteX5" fmla="*/ 4 w 3514725"/>
              <a:gd name="connsiteY5" fmla="*/ 462054 h 1209675"/>
              <a:gd name="connsiteX0" fmla="*/ 0 w 3767134"/>
              <a:gd name="connsiteY0" fmla="*/ 328704 h 1076322"/>
              <a:gd name="connsiteX1" fmla="*/ 3767134 w 3767134"/>
              <a:gd name="connsiteY1" fmla="*/ 0 h 1076322"/>
              <a:gd name="connsiteX2" fmla="*/ 3514717 w 3767134"/>
              <a:gd name="connsiteY2" fmla="*/ 328704 h 1076322"/>
              <a:gd name="connsiteX3" fmla="*/ 2843466 w 3767134"/>
              <a:gd name="connsiteY3" fmla="*/ 1076322 h 1076322"/>
              <a:gd name="connsiteX4" fmla="*/ 671251 w 3767134"/>
              <a:gd name="connsiteY4" fmla="*/ 1076322 h 1076322"/>
              <a:gd name="connsiteX5" fmla="*/ 0 w 3767134"/>
              <a:gd name="connsiteY5" fmla="*/ 328704 h 1076322"/>
              <a:gd name="connsiteX0" fmla="*/ 0 w 9368091"/>
              <a:gd name="connsiteY0" fmla="*/ 328704 h 1504947"/>
              <a:gd name="connsiteX1" fmla="*/ 3767134 w 9368091"/>
              <a:gd name="connsiteY1" fmla="*/ 0 h 1504947"/>
              <a:gd name="connsiteX2" fmla="*/ 3514717 w 9368091"/>
              <a:gd name="connsiteY2" fmla="*/ 328704 h 1504947"/>
              <a:gd name="connsiteX3" fmla="*/ 9368091 w 9368091"/>
              <a:gd name="connsiteY3" fmla="*/ 1504947 h 1504947"/>
              <a:gd name="connsiteX4" fmla="*/ 671251 w 9368091"/>
              <a:gd name="connsiteY4" fmla="*/ 1076322 h 1504947"/>
              <a:gd name="connsiteX5" fmla="*/ 0 w 9368091"/>
              <a:gd name="connsiteY5" fmla="*/ 328704 h 1504947"/>
              <a:gd name="connsiteX0" fmla="*/ 0 w 9368091"/>
              <a:gd name="connsiteY0" fmla="*/ 657225 h 1833468"/>
              <a:gd name="connsiteX1" fmla="*/ 3767134 w 9368091"/>
              <a:gd name="connsiteY1" fmla="*/ 328521 h 1833468"/>
              <a:gd name="connsiteX2" fmla="*/ 9363067 w 9368091"/>
              <a:gd name="connsiteY2" fmla="*/ 0 h 1833468"/>
              <a:gd name="connsiteX3" fmla="*/ 9368091 w 9368091"/>
              <a:gd name="connsiteY3" fmla="*/ 1833468 h 1833468"/>
              <a:gd name="connsiteX4" fmla="*/ 671251 w 9368091"/>
              <a:gd name="connsiteY4" fmla="*/ 1404843 h 1833468"/>
              <a:gd name="connsiteX5" fmla="*/ 0 w 9368091"/>
              <a:gd name="connsiteY5" fmla="*/ 657225 h 1833468"/>
              <a:gd name="connsiteX0" fmla="*/ 0 w 11349291"/>
              <a:gd name="connsiteY0" fmla="*/ 0 h 1852518"/>
              <a:gd name="connsiteX1" fmla="*/ 5748334 w 11349291"/>
              <a:gd name="connsiteY1" fmla="*/ 347571 h 1852518"/>
              <a:gd name="connsiteX2" fmla="*/ 11344267 w 11349291"/>
              <a:gd name="connsiteY2" fmla="*/ 19050 h 1852518"/>
              <a:gd name="connsiteX3" fmla="*/ 11349291 w 11349291"/>
              <a:gd name="connsiteY3" fmla="*/ 1852518 h 1852518"/>
              <a:gd name="connsiteX4" fmla="*/ 2652451 w 11349291"/>
              <a:gd name="connsiteY4" fmla="*/ 1423893 h 1852518"/>
              <a:gd name="connsiteX5" fmla="*/ 0 w 11349291"/>
              <a:gd name="connsiteY5" fmla="*/ 0 h 1852518"/>
              <a:gd name="connsiteX0" fmla="*/ 24074 w 11373365"/>
              <a:gd name="connsiteY0" fmla="*/ 0 h 1890618"/>
              <a:gd name="connsiteX1" fmla="*/ 5772408 w 11373365"/>
              <a:gd name="connsiteY1" fmla="*/ 347571 h 1890618"/>
              <a:gd name="connsiteX2" fmla="*/ 11368341 w 11373365"/>
              <a:gd name="connsiteY2" fmla="*/ 19050 h 1890618"/>
              <a:gd name="connsiteX3" fmla="*/ 11373365 w 11373365"/>
              <a:gd name="connsiteY3" fmla="*/ 1852518 h 1890618"/>
              <a:gd name="connsiteX4" fmla="*/ 0 w 11373365"/>
              <a:gd name="connsiteY4" fmla="*/ 1890618 h 1890618"/>
              <a:gd name="connsiteX5" fmla="*/ 24074 w 11373365"/>
              <a:gd name="connsiteY5" fmla="*/ 0 h 1890618"/>
              <a:gd name="connsiteX0" fmla="*/ 24074 w 11787446"/>
              <a:gd name="connsiteY0" fmla="*/ 0 h 1890618"/>
              <a:gd name="connsiteX1" fmla="*/ 5772408 w 11787446"/>
              <a:gd name="connsiteY1" fmla="*/ 347571 h 1890618"/>
              <a:gd name="connsiteX2" fmla="*/ 11787441 w 11787446"/>
              <a:gd name="connsiteY2" fmla="*/ 47625 h 1890618"/>
              <a:gd name="connsiteX3" fmla="*/ 11373365 w 11787446"/>
              <a:gd name="connsiteY3" fmla="*/ 1852518 h 1890618"/>
              <a:gd name="connsiteX4" fmla="*/ 0 w 11787446"/>
              <a:gd name="connsiteY4" fmla="*/ 1890618 h 1890618"/>
              <a:gd name="connsiteX5" fmla="*/ 24074 w 11787446"/>
              <a:gd name="connsiteY5" fmla="*/ 0 h 1890618"/>
              <a:gd name="connsiteX0" fmla="*/ 24074 w 11859140"/>
              <a:gd name="connsiteY0" fmla="*/ 0 h 1890618"/>
              <a:gd name="connsiteX1" fmla="*/ 5772408 w 11859140"/>
              <a:gd name="connsiteY1" fmla="*/ 347571 h 1890618"/>
              <a:gd name="connsiteX2" fmla="*/ 11787441 w 11859140"/>
              <a:gd name="connsiteY2" fmla="*/ 47625 h 1890618"/>
              <a:gd name="connsiteX3" fmla="*/ 11859140 w 11859140"/>
              <a:gd name="connsiteY3" fmla="*/ 1852518 h 1890618"/>
              <a:gd name="connsiteX4" fmla="*/ 0 w 11859140"/>
              <a:gd name="connsiteY4" fmla="*/ 1890618 h 1890618"/>
              <a:gd name="connsiteX5" fmla="*/ 24074 w 11859140"/>
              <a:gd name="connsiteY5" fmla="*/ 0 h 1890618"/>
              <a:gd name="connsiteX0" fmla="*/ 24074 w 11892272"/>
              <a:gd name="connsiteY0" fmla="*/ 0 h 1890618"/>
              <a:gd name="connsiteX1" fmla="*/ 5772408 w 11892272"/>
              <a:gd name="connsiteY1" fmla="*/ 347571 h 1890618"/>
              <a:gd name="connsiteX2" fmla="*/ 11892216 w 11892272"/>
              <a:gd name="connsiteY2" fmla="*/ 47625 h 1890618"/>
              <a:gd name="connsiteX3" fmla="*/ 11859140 w 11892272"/>
              <a:gd name="connsiteY3" fmla="*/ 1852518 h 1890618"/>
              <a:gd name="connsiteX4" fmla="*/ 0 w 11892272"/>
              <a:gd name="connsiteY4" fmla="*/ 1890618 h 1890618"/>
              <a:gd name="connsiteX5" fmla="*/ 24074 w 11892272"/>
              <a:gd name="connsiteY5" fmla="*/ 0 h 1890618"/>
              <a:gd name="connsiteX0" fmla="*/ 24074 w 11897240"/>
              <a:gd name="connsiteY0" fmla="*/ 0 h 1890618"/>
              <a:gd name="connsiteX1" fmla="*/ 5772408 w 11897240"/>
              <a:gd name="connsiteY1" fmla="*/ 347571 h 1890618"/>
              <a:gd name="connsiteX2" fmla="*/ 11892216 w 11897240"/>
              <a:gd name="connsiteY2" fmla="*/ 47625 h 1890618"/>
              <a:gd name="connsiteX3" fmla="*/ 11897240 w 11897240"/>
              <a:gd name="connsiteY3" fmla="*/ 1862043 h 1890618"/>
              <a:gd name="connsiteX4" fmla="*/ 0 w 11897240"/>
              <a:gd name="connsiteY4" fmla="*/ 1890618 h 1890618"/>
              <a:gd name="connsiteX5" fmla="*/ 24074 w 11897240"/>
              <a:gd name="connsiteY5" fmla="*/ 0 h 1890618"/>
              <a:gd name="connsiteX0" fmla="*/ 0 w 12187491"/>
              <a:gd name="connsiteY0" fmla="*/ 0 h 1881093"/>
              <a:gd name="connsiteX1" fmla="*/ 6062659 w 12187491"/>
              <a:gd name="connsiteY1" fmla="*/ 338046 h 1881093"/>
              <a:gd name="connsiteX2" fmla="*/ 12182467 w 12187491"/>
              <a:gd name="connsiteY2" fmla="*/ 38100 h 1881093"/>
              <a:gd name="connsiteX3" fmla="*/ 12187491 w 12187491"/>
              <a:gd name="connsiteY3" fmla="*/ 1852518 h 1881093"/>
              <a:gd name="connsiteX4" fmla="*/ 290251 w 12187491"/>
              <a:gd name="connsiteY4" fmla="*/ 1881093 h 1881093"/>
              <a:gd name="connsiteX5" fmla="*/ 0 w 12187491"/>
              <a:gd name="connsiteY5" fmla="*/ 0 h 1881093"/>
              <a:gd name="connsiteX0" fmla="*/ 24074 w 12211565"/>
              <a:gd name="connsiteY0" fmla="*/ 0 h 1900143"/>
              <a:gd name="connsiteX1" fmla="*/ 6086733 w 12211565"/>
              <a:gd name="connsiteY1" fmla="*/ 338046 h 1900143"/>
              <a:gd name="connsiteX2" fmla="*/ 12206541 w 12211565"/>
              <a:gd name="connsiteY2" fmla="*/ 38100 h 1900143"/>
              <a:gd name="connsiteX3" fmla="*/ 12211565 w 12211565"/>
              <a:gd name="connsiteY3" fmla="*/ 1852518 h 1900143"/>
              <a:gd name="connsiteX4" fmla="*/ 0 w 12211565"/>
              <a:gd name="connsiteY4" fmla="*/ 1900143 h 1900143"/>
              <a:gd name="connsiteX5" fmla="*/ 24074 w 12211565"/>
              <a:gd name="connsiteY5" fmla="*/ 0 h 1900143"/>
              <a:gd name="connsiteX0" fmla="*/ 24074 w 12211565"/>
              <a:gd name="connsiteY0" fmla="*/ 0 h 1900143"/>
              <a:gd name="connsiteX1" fmla="*/ 6181983 w 12211565"/>
              <a:gd name="connsiteY1" fmla="*/ 1166721 h 1900143"/>
              <a:gd name="connsiteX2" fmla="*/ 12206541 w 12211565"/>
              <a:gd name="connsiteY2" fmla="*/ 38100 h 1900143"/>
              <a:gd name="connsiteX3" fmla="*/ 12211565 w 12211565"/>
              <a:gd name="connsiteY3" fmla="*/ 1852518 h 1900143"/>
              <a:gd name="connsiteX4" fmla="*/ 0 w 12211565"/>
              <a:gd name="connsiteY4" fmla="*/ 1900143 h 1900143"/>
              <a:gd name="connsiteX5" fmla="*/ 24074 w 12211565"/>
              <a:gd name="connsiteY5" fmla="*/ 0 h 1900143"/>
              <a:gd name="connsiteX0" fmla="*/ 24074 w 12211565"/>
              <a:gd name="connsiteY0" fmla="*/ 0 h 1900143"/>
              <a:gd name="connsiteX1" fmla="*/ 6134358 w 12211565"/>
              <a:gd name="connsiteY1" fmla="*/ 471396 h 1900143"/>
              <a:gd name="connsiteX2" fmla="*/ 12206541 w 12211565"/>
              <a:gd name="connsiteY2" fmla="*/ 38100 h 1900143"/>
              <a:gd name="connsiteX3" fmla="*/ 12211565 w 12211565"/>
              <a:gd name="connsiteY3" fmla="*/ 1852518 h 1900143"/>
              <a:gd name="connsiteX4" fmla="*/ 0 w 12211565"/>
              <a:gd name="connsiteY4" fmla="*/ 1900143 h 1900143"/>
              <a:gd name="connsiteX5" fmla="*/ 24074 w 12211565"/>
              <a:gd name="connsiteY5" fmla="*/ 0 h 1900143"/>
              <a:gd name="connsiteX0" fmla="*/ 24074 w 12211565"/>
              <a:gd name="connsiteY0" fmla="*/ 0 h 1900143"/>
              <a:gd name="connsiteX1" fmla="*/ 6134358 w 12211565"/>
              <a:gd name="connsiteY1" fmla="*/ 471396 h 1900143"/>
              <a:gd name="connsiteX2" fmla="*/ 12206541 w 12211565"/>
              <a:gd name="connsiteY2" fmla="*/ 38100 h 1900143"/>
              <a:gd name="connsiteX3" fmla="*/ 12211565 w 12211565"/>
              <a:gd name="connsiteY3" fmla="*/ 1852518 h 1900143"/>
              <a:gd name="connsiteX4" fmla="*/ 0 w 12211565"/>
              <a:gd name="connsiteY4" fmla="*/ 1900143 h 1900143"/>
              <a:gd name="connsiteX5" fmla="*/ 24074 w 12211565"/>
              <a:gd name="connsiteY5" fmla="*/ 0 h 1900143"/>
              <a:gd name="connsiteX0" fmla="*/ 24074 w 12211565"/>
              <a:gd name="connsiteY0" fmla="*/ 0 h 1900143"/>
              <a:gd name="connsiteX1" fmla="*/ 6134358 w 12211565"/>
              <a:gd name="connsiteY1" fmla="*/ 471396 h 1900143"/>
              <a:gd name="connsiteX2" fmla="*/ 12206541 w 12211565"/>
              <a:gd name="connsiteY2" fmla="*/ 38100 h 1900143"/>
              <a:gd name="connsiteX3" fmla="*/ 12211565 w 12211565"/>
              <a:gd name="connsiteY3" fmla="*/ 1852518 h 1900143"/>
              <a:gd name="connsiteX4" fmla="*/ 0 w 12211565"/>
              <a:gd name="connsiteY4" fmla="*/ 1900143 h 1900143"/>
              <a:gd name="connsiteX5" fmla="*/ 24074 w 12211565"/>
              <a:gd name="connsiteY5" fmla="*/ 0 h 1900143"/>
              <a:gd name="connsiteX0" fmla="*/ 0 w 12212891"/>
              <a:gd name="connsiteY0" fmla="*/ 0 h 1931715"/>
              <a:gd name="connsiteX1" fmla="*/ 6135684 w 12212891"/>
              <a:gd name="connsiteY1" fmla="*/ 502968 h 1931715"/>
              <a:gd name="connsiteX2" fmla="*/ 12207867 w 12212891"/>
              <a:gd name="connsiteY2" fmla="*/ 69672 h 1931715"/>
              <a:gd name="connsiteX3" fmla="*/ 12212891 w 12212891"/>
              <a:gd name="connsiteY3" fmla="*/ 1884090 h 1931715"/>
              <a:gd name="connsiteX4" fmla="*/ 1326 w 12212891"/>
              <a:gd name="connsiteY4" fmla="*/ 1931715 h 1931715"/>
              <a:gd name="connsiteX5" fmla="*/ 0 w 12212891"/>
              <a:gd name="connsiteY5" fmla="*/ 0 h 1931715"/>
              <a:gd name="connsiteX0" fmla="*/ 0 w 12212891"/>
              <a:gd name="connsiteY0" fmla="*/ 0 h 1978807"/>
              <a:gd name="connsiteX1" fmla="*/ 6135684 w 12212891"/>
              <a:gd name="connsiteY1" fmla="*/ 502968 h 1978807"/>
              <a:gd name="connsiteX2" fmla="*/ 12207867 w 12212891"/>
              <a:gd name="connsiteY2" fmla="*/ 69672 h 1978807"/>
              <a:gd name="connsiteX3" fmla="*/ 12212891 w 12212891"/>
              <a:gd name="connsiteY3" fmla="*/ 1978807 h 1978807"/>
              <a:gd name="connsiteX4" fmla="*/ 1326 w 12212891"/>
              <a:gd name="connsiteY4" fmla="*/ 1931715 h 1978807"/>
              <a:gd name="connsiteX5" fmla="*/ 0 w 12212891"/>
              <a:gd name="connsiteY5" fmla="*/ 0 h 197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2891" h="1978807">
                <a:moveTo>
                  <a:pt x="0" y="0"/>
                </a:moveTo>
                <a:cubicBezTo>
                  <a:pt x="2036761" y="157132"/>
                  <a:pt x="5470523" y="-216139"/>
                  <a:pt x="6135684" y="502968"/>
                </a:cubicBezTo>
                <a:cubicBezTo>
                  <a:pt x="6578595" y="-270114"/>
                  <a:pt x="10183806" y="214104"/>
                  <a:pt x="12207867" y="69672"/>
                </a:cubicBezTo>
                <a:cubicBezTo>
                  <a:pt x="12209542" y="680828"/>
                  <a:pt x="12211216" y="1367651"/>
                  <a:pt x="12212891" y="1978807"/>
                </a:cubicBezTo>
                <a:lnTo>
                  <a:pt x="1326" y="1931715"/>
                </a:lnTo>
                <a:lnTo>
                  <a:pt x="0" y="0"/>
                </a:lnTo>
                <a:close/>
              </a:path>
            </a:pathLst>
          </a:custGeom>
          <a:solidFill>
            <a:schemeClr val="bg1">
              <a:lumMod val="9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666666"/>
              </a:solidFill>
              <a:effectLst/>
              <a:uLnTx/>
              <a:uFillTx/>
              <a:latin typeface="等线" panose="020F0502020204030204"/>
              <a:ea typeface="等线" panose="02010600030101010101" pitchFamily="2" charset="-122"/>
              <a:cs typeface="+mn-cs"/>
            </a:endParaRPr>
          </a:p>
        </p:txBody>
      </p:sp>
      <p:sp>
        <p:nvSpPr>
          <p:cNvPr id="25" name="标题 24">
            <a:extLst>
              <a:ext uri="{FF2B5EF4-FFF2-40B4-BE49-F238E27FC236}">
                <a16:creationId xmlns:a16="http://schemas.microsoft.com/office/drawing/2014/main" id="{F8BDA55E-891B-46B4-A5C7-EA5B5349AE28}"/>
              </a:ext>
            </a:extLst>
          </p:cNvPr>
          <p:cNvSpPr>
            <a:spLocks noGrp="1"/>
          </p:cNvSpPr>
          <p:nvPr>
            <p:ph type="title"/>
          </p:nvPr>
        </p:nvSpPr>
        <p:spPr>
          <a:xfrm>
            <a:off x="874923" y="1744581"/>
            <a:ext cx="10515600" cy="1325563"/>
          </a:xfrm>
        </p:spPr>
        <p:txBody>
          <a:bodyPr>
            <a:normAutofit/>
          </a:bodyPr>
          <a:lstStyle>
            <a:lvl1pPr algn="ctr">
              <a:defRPr sz="6000" b="1">
                <a:solidFill>
                  <a:schemeClr val="bg1">
                    <a:lumMod val="95000"/>
                  </a:schemeClr>
                </a:solidFill>
                <a:latin typeface="+mj-ea"/>
                <a:ea typeface="+mj-ea"/>
              </a:defRPr>
            </a:lvl1pPr>
          </a:lstStyle>
          <a:p>
            <a:r>
              <a:rPr lang="zh-CN" altLang="en-US" dirty="0"/>
              <a:t>单击此处编辑母版标题样式</a:t>
            </a:r>
          </a:p>
        </p:txBody>
      </p:sp>
      <p:sp>
        <p:nvSpPr>
          <p:cNvPr id="27" name="文本占位符 26">
            <a:extLst>
              <a:ext uri="{FF2B5EF4-FFF2-40B4-BE49-F238E27FC236}">
                <a16:creationId xmlns:a16="http://schemas.microsoft.com/office/drawing/2014/main" id="{D4BEEEEA-6D7E-41E2-A58E-F6C71952270A}"/>
              </a:ext>
            </a:extLst>
          </p:cNvPr>
          <p:cNvSpPr>
            <a:spLocks noGrp="1"/>
          </p:cNvSpPr>
          <p:nvPr>
            <p:ph type="body" sz="quarter" idx="16"/>
          </p:nvPr>
        </p:nvSpPr>
        <p:spPr>
          <a:xfrm>
            <a:off x="2325460" y="3077179"/>
            <a:ext cx="7916862" cy="268551"/>
          </a:xfrm>
        </p:spPr>
        <p:txBody>
          <a:bodyPr anchor="ctr" anchorCtr="0">
            <a:normAutofit/>
          </a:bodyPr>
          <a:lstStyle>
            <a:lvl1pPr marL="0" indent="0" algn="ctr">
              <a:buFontTx/>
              <a:buNone/>
              <a:defRPr sz="1400">
                <a:solidFill>
                  <a:schemeClr val="bg1">
                    <a:lumMod val="85000"/>
                  </a:schemeClr>
                </a:solidFill>
              </a:defRPr>
            </a:lvl1pPr>
            <a:lvl2pPr marL="457200" indent="0">
              <a:buNone/>
              <a:defRPr sz="1400"/>
            </a:lvl2pPr>
          </a:lstStyle>
          <a:p>
            <a:pPr lvl="0"/>
            <a:r>
              <a:rPr lang="zh-CN" altLang="en-US" dirty="0"/>
              <a:t>单击此处编辑母版文本样式</a:t>
            </a:r>
          </a:p>
        </p:txBody>
      </p:sp>
      <p:sp>
        <p:nvSpPr>
          <p:cNvPr id="28" name="文本占位符 26">
            <a:extLst>
              <a:ext uri="{FF2B5EF4-FFF2-40B4-BE49-F238E27FC236}">
                <a16:creationId xmlns:a16="http://schemas.microsoft.com/office/drawing/2014/main" id="{E14FB2BB-61C8-4791-83BD-6EC759AB5956}"/>
              </a:ext>
            </a:extLst>
          </p:cNvPr>
          <p:cNvSpPr>
            <a:spLocks noGrp="1"/>
          </p:cNvSpPr>
          <p:nvPr>
            <p:ph type="body" sz="quarter" idx="17"/>
          </p:nvPr>
        </p:nvSpPr>
        <p:spPr>
          <a:xfrm>
            <a:off x="3615077" y="4077990"/>
            <a:ext cx="2480923" cy="204264"/>
          </a:xfrm>
        </p:spPr>
        <p:txBody>
          <a:bodyPr anchor="ctr" anchorCtr="0">
            <a:noAutofit/>
          </a:bodyPr>
          <a:lstStyle>
            <a:lvl1pPr marL="0" indent="0" algn="ctr">
              <a:buFontTx/>
              <a:buNone/>
              <a:defRPr sz="1800">
                <a:solidFill>
                  <a:schemeClr val="bg1">
                    <a:lumMod val="85000"/>
                  </a:schemeClr>
                </a:solidFill>
                <a:latin typeface="+mn-ea"/>
                <a:ea typeface="+mn-ea"/>
              </a:defRPr>
            </a:lvl1pPr>
            <a:lvl2pPr marL="457200" indent="0">
              <a:buNone/>
              <a:defRPr sz="1400"/>
            </a:lvl2pPr>
          </a:lstStyle>
          <a:p>
            <a:pPr lvl="0"/>
            <a:r>
              <a:rPr lang="zh-CN" altLang="en-US" dirty="0"/>
              <a:t>单击此处编辑</a:t>
            </a:r>
          </a:p>
        </p:txBody>
      </p:sp>
      <p:sp>
        <p:nvSpPr>
          <p:cNvPr id="29" name="文本占位符 26">
            <a:extLst>
              <a:ext uri="{FF2B5EF4-FFF2-40B4-BE49-F238E27FC236}">
                <a16:creationId xmlns:a16="http://schemas.microsoft.com/office/drawing/2014/main" id="{8CC06153-B1CF-476C-AAB0-02C84AC264B3}"/>
              </a:ext>
            </a:extLst>
          </p:cNvPr>
          <p:cNvSpPr>
            <a:spLocks noGrp="1"/>
          </p:cNvSpPr>
          <p:nvPr>
            <p:ph type="body" sz="quarter" idx="18"/>
          </p:nvPr>
        </p:nvSpPr>
        <p:spPr>
          <a:xfrm>
            <a:off x="6138125" y="4068966"/>
            <a:ext cx="2480923" cy="204264"/>
          </a:xfrm>
        </p:spPr>
        <p:txBody>
          <a:bodyPr anchor="ctr" anchorCtr="0">
            <a:noAutofit/>
          </a:bodyPr>
          <a:lstStyle>
            <a:lvl1pPr marL="0" indent="0" algn="ctr">
              <a:buFontTx/>
              <a:buNone/>
              <a:defRPr sz="1800">
                <a:solidFill>
                  <a:schemeClr val="bg1">
                    <a:lumMod val="85000"/>
                  </a:schemeClr>
                </a:solidFill>
                <a:latin typeface="+mn-ea"/>
                <a:ea typeface="+mn-ea"/>
              </a:defRPr>
            </a:lvl1pPr>
            <a:lvl2pPr marL="457200" indent="0">
              <a:buNone/>
              <a:defRPr sz="1400"/>
            </a:lvl2pPr>
          </a:lstStyle>
          <a:p>
            <a:pPr lvl="0"/>
            <a:r>
              <a:rPr lang="zh-CN" altLang="en-US" dirty="0"/>
              <a:t>单击此处编辑</a:t>
            </a:r>
          </a:p>
        </p:txBody>
      </p:sp>
      <p:pic>
        <p:nvPicPr>
          <p:cNvPr id="31" name="图片 30">
            <a:extLst>
              <a:ext uri="{FF2B5EF4-FFF2-40B4-BE49-F238E27FC236}">
                <a16:creationId xmlns:a16="http://schemas.microsoft.com/office/drawing/2014/main" id="{7B3CF025-331D-4382-82BF-5011D5B2D418}"/>
              </a:ext>
            </a:extLst>
          </p:cNvPr>
          <p:cNvPicPr>
            <a:picLocks noChangeAspect="1"/>
          </p:cNvPicPr>
          <p:nvPr userDrawn="1"/>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855538" y="5849929"/>
            <a:ext cx="2217551" cy="643259"/>
          </a:xfrm>
          <a:prstGeom prst="rect">
            <a:avLst/>
          </a:prstGeom>
        </p:spPr>
      </p:pic>
    </p:spTree>
    <p:extLst>
      <p:ext uri="{BB962C8B-B14F-4D97-AF65-F5344CB8AC3E}">
        <p14:creationId xmlns:p14="http://schemas.microsoft.com/office/powerpoint/2010/main" val="6014863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页-湖南大学模板">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964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转场页-湖南大学模板">
    <p:spTree>
      <p:nvGrpSpPr>
        <p:cNvPr id="1" name=""/>
        <p:cNvGrpSpPr/>
        <p:nvPr/>
      </p:nvGrpSpPr>
      <p:grpSpPr>
        <a:xfrm>
          <a:off x="0" y="0"/>
          <a:ext cx="0" cy="0"/>
          <a:chOff x="0" y="0"/>
          <a:chExt cx="0" cy="0"/>
        </a:xfrm>
      </p:grpSpPr>
      <p:sp>
        <p:nvSpPr>
          <p:cNvPr id="16" name="Rectangle 2">
            <a:extLst>
              <a:ext uri="{FF2B5EF4-FFF2-40B4-BE49-F238E27FC236}">
                <a16:creationId xmlns:a16="http://schemas.microsoft.com/office/drawing/2014/main" id="{54C7B0E7-3AD2-4A3A-9D95-5E1C5A1B9C2D}"/>
              </a:ext>
            </a:extLst>
          </p:cNvPr>
          <p:cNvSpPr/>
          <p:nvPr userDrawn="1"/>
        </p:nvSpPr>
        <p:spPr>
          <a:xfrm>
            <a:off x="-9112" y="6498728"/>
            <a:ext cx="12192000" cy="381000"/>
          </a:xfrm>
          <a:prstGeom prst="rect">
            <a:avLst/>
          </a:prstGeom>
          <a:solidFill>
            <a:srgbClr val="FFFFFF">
              <a:lumMod val="9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icrosoft YaHei"/>
              <a:cs typeface="+mn-cs"/>
            </a:endParaRPr>
          </a:p>
        </p:txBody>
      </p:sp>
      <p:sp>
        <p:nvSpPr>
          <p:cNvPr id="18" name="页脚占位符 2">
            <a:extLst>
              <a:ext uri="{FF2B5EF4-FFF2-40B4-BE49-F238E27FC236}">
                <a16:creationId xmlns:a16="http://schemas.microsoft.com/office/drawing/2014/main" id="{DD5CC485-10A5-4017-B826-CD560B9AE8AF}"/>
              </a:ext>
            </a:extLst>
          </p:cNvPr>
          <p:cNvSpPr txBox="1">
            <a:spLocks/>
          </p:cNvSpPr>
          <p:nvPr userDrawn="1"/>
        </p:nvSpPr>
        <p:spPr>
          <a:xfrm>
            <a:off x="4069915" y="6522736"/>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300" normalizeH="0" baseline="0" noProof="0" dirty="0">
                <a:ln>
                  <a:noFill/>
                </a:ln>
                <a:solidFill>
                  <a:prstClr val="black">
                    <a:lumMod val="50000"/>
                    <a:lumOff val="50000"/>
                  </a:prstClr>
                </a:solidFill>
                <a:effectLst/>
                <a:uLnTx/>
                <a:uFillTx/>
                <a:latin typeface="微软雅黑" panose="020B0503020204020204" pitchFamily="34" charset="-122"/>
                <a:ea typeface="Microsoft YaHei"/>
                <a:cs typeface="Arial" panose="020B0604020202020204" pitchFamily="34" charset="0"/>
              </a:rPr>
              <a:t>— </a:t>
            </a:r>
            <a:r>
              <a:rPr kumimoji="0" lang="zh-CN" altLang="en-US" sz="1200" b="0" i="0" u="none" strike="noStrike" kern="1200" cap="none" spc="300" normalizeH="0" baseline="0" noProof="0" dirty="0">
                <a:ln>
                  <a:noFill/>
                </a:ln>
                <a:solidFill>
                  <a:prstClr val="black">
                    <a:lumMod val="50000"/>
                    <a:lumOff val="50000"/>
                  </a:prstClr>
                </a:solidFill>
                <a:effectLst/>
                <a:uLnTx/>
                <a:uFillTx/>
                <a:latin typeface="Arial"/>
                <a:ea typeface="Microsoft YaHei"/>
                <a:cs typeface="Arial" panose="020B0604020202020204" pitchFamily="34" charset="0"/>
              </a:rPr>
              <a:t>实事求是 敢为人先 </a:t>
            </a:r>
            <a:r>
              <a:rPr kumimoji="0" lang="en-US" altLang="zh-CN" sz="1200" b="0" i="0" u="none" strike="noStrike" kern="1200" cap="none" spc="300" normalizeH="0" baseline="0" noProof="0" dirty="0">
                <a:ln>
                  <a:noFill/>
                </a:ln>
                <a:solidFill>
                  <a:prstClr val="black">
                    <a:lumMod val="50000"/>
                    <a:lumOff val="50000"/>
                  </a:prstClr>
                </a:solidFill>
                <a:effectLst/>
                <a:uLnTx/>
                <a:uFillTx/>
                <a:latin typeface="微软雅黑" panose="020B0503020204020204" pitchFamily="34" charset="-122"/>
                <a:ea typeface="Microsoft YaHei"/>
                <a:cs typeface="Arial" panose="020B0604020202020204" pitchFamily="34" charset="0"/>
              </a:rPr>
              <a:t>—</a:t>
            </a:r>
            <a:endParaRPr kumimoji="0" lang="zh-CN" altLang="en-US" sz="1200" b="0" i="0" u="none" strike="noStrike" kern="1200" cap="none" spc="300" normalizeH="0" baseline="0" noProof="0" dirty="0">
              <a:ln>
                <a:noFill/>
              </a:ln>
              <a:solidFill>
                <a:prstClr val="black">
                  <a:lumMod val="50000"/>
                  <a:lumOff val="50000"/>
                </a:prstClr>
              </a:solidFill>
              <a:effectLst/>
              <a:uLnTx/>
              <a:uFillTx/>
              <a:latin typeface="微软雅黑" panose="020B0503020204020204" pitchFamily="34" charset="-122"/>
              <a:ea typeface="Microsoft YaHei"/>
              <a:cs typeface="Arial" panose="020B0604020202020204" pitchFamily="34" charset="0"/>
            </a:endParaRPr>
          </a:p>
        </p:txBody>
      </p:sp>
      <p:sp>
        <p:nvSpPr>
          <p:cNvPr id="27" name="灯片编号占位符 5">
            <a:extLst>
              <a:ext uri="{FF2B5EF4-FFF2-40B4-BE49-F238E27FC236}">
                <a16:creationId xmlns:a16="http://schemas.microsoft.com/office/drawing/2014/main" id="{E1CE1AD5-CD8C-4DF0-B4F6-28A0DF5FEC25}"/>
              </a:ext>
            </a:extLst>
          </p:cNvPr>
          <p:cNvSpPr>
            <a:spLocks noGrp="1"/>
          </p:cNvSpPr>
          <p:nvPr>
            <p:ph type="sldNum" sz="quarter" idx="14"/>
          </p:nvPr>
        </p:nvSpPr>
        <p:spPr>
          <a:xfrm>
            <a:off x="8760573" y="6512341"/>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B76156-88C3-4342-990D-42328ACD652D}"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tint val="75000"/>
                </a:srgbClr>
              </a:solidFill>
              <a:effectLst/>
              <a:uLnTx/>
              <a:uFillTx/>
              <a:latin typeface="Arial"/>
              <a:ea typeface="Microsoft YaHei"/>
              <a:cs typeface="+mn-cs"/>
            </a:endParaRPr>
          </a:p>
        </p:txBody>
      </p:sp>
      <p:pic>
        <p:nvPicPr>
          <p:cNvPr id="30" name="图片 29">
            <a:extLst>
              <a:ext uri="{FF2B5EF4-FFF2-40B4-BE49-F238E27FC236}">
                <a16:creationId xmlns:a16="http://schemas.microsoft.com/office/drawing/2014/main" id="{86019CAF-29FB-4B25-9FEB-4F6DF42F5CB5}"/>
              </a:ext>
            </a:extLst>
          </p:cNvPr>
          <p:cNvPicPr>
            <a:picLocks noChangeAspect="1"/>
          </p:cNvPicPr>
          <p:nvPr userDrawn="1"/>
        </p:nvPicPr>
        <p:blipFill rotWithShape="1">
          <a:blip r:embed="rId2">
            <a:alphaModFix amt="12000"/>
          </a:blip>
          <a:srcRect l="8616" r="8616"/>
          <a:stretch/>
        </p:blipFill>
        <p:spPr>
          <a:xfrm>
            <a:off x="0" y="-20332"/>
            <a:ext cx="12192000" cy="6858000"/>
          </a:xfrm>
          <a:prstGeom prst="rect">
            <a:avLst/>
          </a:prstGeom>
        </p:spPr>
      </p:pic>
      <p:sp>
        <p:nvSpPr>
          <p:cNvPr id="10" name="Cross 48">
            <a:extLst>
              <a:ext uri="{FF2B5EF4-FFF2-40B4-BE49-F238E27FC236}">
                <a16:creationId xmlns:a16="http://schemas.microsoft.com/office/drawing/2014/main" id="{8FEDBA8C-2D83-4477-91DF-C7159A33122A}"/>
              </a:ext>
            </a:extLst>
          </p:cNvPr>
          <p:cNvSpPr/>
          <p:nvPr userDrawn="1"/>
        </p:nvSpPr>
        <p:spPr>
          <a:xfrm>
            <a:off x="8171664" y="2742700"/>
            <a:ext cx="622168" cy="622168"/>
          </a:xfrm>
          <a:prstGeom prst="plus">
            <a:avLst>
              <a:gd name="adj" fmla="val 42526"/>
            </a:avLst>
          </a:prstGeom>
          <a:solidFill>
            <a:schemeClr val="bg1">
              <a:lumMod val="95000"/>
              <a:alpha val="17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lumMod val="95000"/>
                </a:srgbClr>
              </a:solidFill>
              <a:effectLst/>
              <a:uLnTx/>
              <a:uFillTx/>
              <a:latin typeface="等线" panose="020F0502020204030204"/>
              <a:ea typeface="Microsoft YaHei"/>
              <a:cs typeface="+mn-cs"/>
              <a:sym typeface="Arial"/>
            </a:endParaRPr>
          </a:p>
        </p:txBody>
      </p:sp>
      <p:pic>
        <p:nvPicPr>
          <p:cNvPr id="22" name="Picture" descr="Picture">
            <a:extLst>
              <a:ext uri="{FF2B5EF4-FFF2-40B4-BE49-F238E27FC236}">
                <a16:creationId xmlns:a16="http://schemas.microsoft.com/office/drawing/2014/main" id="{057D2822-8BD5-417D-A6B7-A7B9A482FB38}"/>
              </a:ext>
            </a:extLst>
          </p:cNvPr>
          <p:cNvPicPr>
            <a:picLocks noChangeAspect="1"/>
          </p:cNvPicPr>
          <p:nvPr userDrawn="1"/>
        </p:nvPicPr>
        <p:blipFill>
          <a:blip r:embed="rId3" cstate="print">
            <a:alphaModFix/>
          </a:blip>
          <a:stretch>
            <a:fillRect/>
          </a:stretch>
        </p:blipFill>
        <p:spPr>
          <a:xfrm>
            <a:off x="4879325" y="3876401"/>
            <a:ext cx="906156" cy="34533"/>
          </a:xfrm>
          <a:prstGeom prst="rect">
            <a:avLst/>
          </a:prstGeom>
        </p:spPr>
      </p:pic>
      <p:sp>
        <p:nvSpPr>
          <p:cNvPr id="23" name="标题 18">
            <a:extLst>
              <a:ext uri="{FF2B5EF4-FFF2-40B4-BE49-F238E27FC236}">
                <a16:creationId xmlns:a16="http://schemas.microsoft.com/office/drawing/2014/main" id="{79BE3EDA-C9AA-4418-9486-99C1DC170164}"/>
              </a:ext>
            </a:extLst>
          </p:cNvPr>
          <p:cNvSpPr>
            <a:spLocks noGrp="1"/>
          </p:cNvSpPr>
          <p:nvPr>
            <p:ph type="title"/>
          </p:nvPr>
        </p:nvSpPr>
        <p:spPr>
          <a:xfrm>
            <a:off x="4879325" y="2688983"/>
            <a:ext cx="5401881" cy="1059729"/>
          </a:xfrm>
        </p:spPr>
        <p:txBody>
          <a:bodyPr anchor="t" anchorCtr="0">
            <a:noAutofit/>
          </a:bodyPr>
          <a:lstStyle>
            <a:lvl1pPr>
              <a:defRPr sz="6000" b="1">
                <a:solidFill>
                  <a:schemeClr val="tx1">
                    <a:lumMod val="65000"/>
                    <a:lumOff val="35000"/>
                  </a:schemeClr>
                </a:solidFill>
                <a:latin typeface="+mj-ea"/>
                <a:ea typeface="+mj-ea"/>
              </a:defRPr>
            </a:lvl1pPr>
          </a:lstStyle>
          <a:p>
            <a:r>
              <a:rPr lang="zh-CN" altLang="en-US" dirty="0"/>
              <a:t>单击此处编辑</a:t>
            </a:r>
          </a:p>
        </p:txBody>
      </p:sp>
      <p:sp>
        <p:nvSpPr>
          <p:cNvPr id="25" name="矩形 24">
            <a:extLst>
              <a:ext uri="{FF2B5EF4-FFF2-40B4-BE49-F238E27FC236}">
                <a16:creationId xmlns:a16="http://schemas.microsoft.com/office/drawing/2014/main" id="{A8A9908D-E31A-49F1-9784-E85F1530DE2B}"/>
              </a:ext>
            </a:extLst>
          </p:cNvPr>
          <p:cNvSpPr/>
          <p:nvPr userDrawn="1"/>
        </p:nvSpPr>
        <p:spPr>
          <a:xfrm>
            <a:off x="710279" y="1988442"/>
            <a:ext cx="3213879" cy="324908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sp>
        <p:nvSpPr>
          <p:cNvPr id="28" name="文本占位符 25">
            <a:extLst>
              <a:ext uri="{FF2B5EF4-FFF2-40B4-BE49-F238E27FC236}">
                <a16:creationId xmlns:a16="http://schemas.microsoft.com/office/drawing/2014/main" id="{EA13BDDE-607E-4F30-866D-4AB5937B6891}"/>
              </a:ext>
            </a:extLst>
          </p:cNvPr>
          <p:cNvSpPr>
            <a:spLocks noGrp="1"/>
          </p:cNvSpPr>
          <p:nvPr>
            <p:ph type="body" sz="quarter" idx="13" hasCustomPrompt="1"/>
          </p:nvPr>
        </p:nvSpPr>
        <p:spPr>
          <a:xfrm>
            <a:off x="65630" y="1783938"/>
            <a:ext cx="4503175" cy="3929548"/>
          </a:xfrm>
        </p:spPr>
        <p:txBody>
          <a:bodyPr anchor="ctr" anchorCtr="1">
            <a:noAutofit/>
          </a:bodyPr>
          <a:lstStyle>
            <a:lvl1pPr marL="0" indent="0">
              <a:buFontTx/>
              <a:buNone/>
              <a:defRPr sz="19900">
                <a:solidFill>
                  <a:schemeClr val="bg1">
                    <a:lumMod val="95000"/>
                  </a:schemeClr>
                </a:solidFill>
              </a:defRPr>
            </a:lvl1pPr>
          </a:lstStyle>
          <a:p>
            <a:pPr lvl="0"/>
            <a:r>
              <a:rPr lang="en-US" altLang="zh-CN" dirty="0"/>
              <a:t>01</a:t>
            </a:r>
            <a:endParaRPr lang="zh-CN" altLang="en-US" dirty="0"/>
          </a:p>
        </p:txBody>
      </p:sp>
      <p:grpSp>
        <p:nvGrpSpPr>
          <p:cNvPr id="12" name="Group 1">
            <a:extLst>
              <a:ext uri="{FF2B5EF4-FFF2-40B4-BE49-F238E27FC236}">
                <a16:creationId xmlns:a16="http://schemas.microsoft.com/office/drawing/2014/main" id="{963FA624-479B-4B19-9631-F0497A739110}"/>
              </a:ext>
            </a:extLst>
          </p:cNvPr>
          <p:cNvGrpSpPr/>
          <p:nvPr userDrawn="1"/>
        </p:nvGrpSpPr>
        <p:grpSpPr>
          <a:xfrm flipV="1">
            <a:off x="-9112" y="-48206"/>
            <a:ext cx="12201112" cy="789870"/>
            <a:chOff x="-3360339" y="14090851"/>
            <a:chExt cx="15551681" cy="1063976"/>
          </a:xfrm>
        </p:grpSpPr>
        <p:sp>
          <p:nvSpPr>
            <p:cNvPr id="13" name="Right Triangle 1">
              <a:extLst>
                <a:ext uri="{FF2B5EF4-FFF2-40B4-BE49-F238E27FC236}">
                  <a16:creationId xmlns:a16="http://schemas.microsoft.com/office/drawing/2014/main" id="{1AD45456-A5E1-4EE5-AB4D-2617A29CC2E2}"/>
                </a:ext>
              </a:extLst>
            </p:cNvPr>
            <p:cNvSpPr/>
            <p:nvPr/>
          </p:nvSpPr>
          <p:spPr>
            <a:xfrm>
              <a:off x="-3360339" y="14090851"/>
              <a:ext cx="14536339" cy="1026429"/>
            </a:xfrm>
            <a:custGeom>
              <a:avLst/>
              <a:gdLst>
                <a:gd name="connsiteX0" fmla="*/ 0 w 11176000"/>
                <a:gd name="connsiteY0" fmla="*/ 673100 h 673100"/>
                <a:gd name="connsiteX1" fmla="*/ 0 w 11176000"/>
                <a:gd name="connsiteY1" fmla="*/ 0 h 673100"/>
                <a:gd name="connsiteX2" fmla="*/ 11176000 w 11176000"/>
                <a:gd name="connsiteY2" fmla="*/ 673100 h 673100"/>
                <a:gd name="connsiteX3" fmla="*/ 0 w 11176000"/>
                <a:gd name="connsiteY3" fmla="*/ 673100 h 673100"/>
                <a:gd name="connsiteX0" fmla="*/ 0 w 11176000"/>
                <a:gd name="connsiteY0" fmla="*/ 689203 h 689203"/>
                <a:gd name="connsiteX1" fmla="*/ 0 w 11176000"/>
                <a:gd name="connsiteY1" fmla="*/ 16103 h 689203"/>
                <a:gd name="connsiteX2" fmla="*/ 11176000 w 11176000"/>
                <a:gd name="connsiteY2" fmla="*/ 689203 h 689203"/>
                <a:gd name="connsiteX3" fmla="*/ 0 w 11176000"/>
                <a:gd name="connsiteY3" fmla="*/ 689203 h 689203"/>
                <a:gd name="connsiteX0" fmla="*/ 0 w 11176000"/>
                <a:gd name="connsiteY0" fmla="*/ 685861 h 685861"/>
                <a:gd name="connsiteX1" fmla="*/ 0 w 11176000"/>
                <a:gd name="connsiteY1" fmla="*/ 12761 h 685861"/>
                <a:gd name="connsiteX2" fmla="*/ 11176000 w 11176000"/>
                <a:gd name="connsiteY2" fmla="*/ 685861 h 685861"/>
                <a:gd name="connsiteX3" fmla="*/ 0 w 11176000"/>
                <a:gd name="connsiteY3" fmla="*/ 685861 h 685861"/>
                <a:gd name="connsiteX0" fmla="*/ 0 w 11176000"/>
                <a:gd name="connsiteY0" fmla="*/ 548751 h 548751"/>
                <a:gd name="connsiteX1" fmla="*/ 12700 w 11176000"/>
                <a:gd name="connsiteY1" fmla="*/ 15351 h 548751"/>
                <a:gd name="connsiteX2" fmla="*/ 11176000 w 11176000"/>
                <a:gd name="connsiteY2" fmla="*/ 548751 h 548751"/>
                <a:gd name="connsiteX3" fmla="*/ 0 w 11176000"/>
                <a:gd name="connsiteY3" fmla="*/ 548751 h 548751"/>
                <a:gd name="connsiteX0" fmla="*/ 6350 w 11182350"/>
                <a:gd name="connsiteY0" fmla="*/ 548751 h 548751"/>
                <a:gd name="connsiteX1" fmla="*/ 0 w 11182350"/>
                <a:gd name="connsiteY1" fmla="*/ 15351 h 548751"/>
                <a:gd name="connsiteX2" fmla="*/ 11182350 w 11182350"/>
                <a:gd name="connsiteY2" fmla="*/ 548751 h 548751"/>
                <a:gd name="connsiteX3" fmla="*/ 6350 w 11182350"/>
                <a:gd name="connsiteY3" fmla="*/ 548751 h 548751"/>
                <a:gd name="connsiteX0" fmla="*/ 6350 w 11182350"/>
                <a:gd name="connsiteY0" fmla="*/ 754940 h 754940"/>
                <a:gd name="connsiteX1" fmla="*/ 0 w 11182350"/>
                <a:gd name="connsiteY1" fmla="*/ 221540 h 754940"/>
                <a:gd name="connsiteX2" fmla="*/ 11182350 w 11182350"/>
                <a:gd name="connsiteY2" fmla="*/ 754940 h 754940"/>
                <a:gd name="connsiteX3" fmla="*/ 6350 w 11182350"/>
                <a:gd name="connsiteY3" fmla="*/ 754940 h 754940"/>
                <a:gd name="connsiteX0" fmla="*/ 6350 w 11182350"/>
                <a:gd name="connsiteY0" fmla="*/ 1026426 h 1026426"/>
                <a:gd name="connsiteX1" fmla="*/ 0 w 11182350"/>
                <a:gd name="connsiteY1" fmla="*/ 187547 h 1026426"/>
                <a:gd name="connsiteX2" fmla="*/ 11182350 w 11182350"/>
                <a:gd name="connsiteY2" fmla="*/ 1026426 h 1026426"/>
                <a:gd name="connsiteX3" fmla="*/ 6350 w 11182350"/>
                <a:gd name="connsiteY3" fmla="*/ 1026426 h 1026426"/>
                <a:gd name="connsiteX0" fmla="*/ 625 w 11182856"/>
                <a:gd name="connsiteY0" fmla="*/ 1022184 h 1026427"/>
                <a:gd name="connsiteX1" fmla="*/ 506 w 11182856"/>
                <a:gd name="connsiteY1" fmla="*/ 187548 h 1026427"/>
                <a:gd name="connsiteX2" fmla="*/ 11182856 w 11182856"/>
                <a:gd name="connsiteY2" fmla="*/ 1026427 h 1026427"/>
                <a:gd name="connsiteX3" fmla="*/ 625 w 11182856"/>
                <a:gd name="connsiteY3" fmla="*/ 1022184 h 1026427"/>
              </a:gdLst>
              <a:ahLst/>
              <a:cxnLst>
                <a:cxn ang="0">
                  <a:pos x="connsiteX0" y="connsiteY0"/>
                </a:cxn>
                <a:cxn ang="0">
                  <a:pos x="connsiteX1" y="connsiteY1"/>
                </a:cxn>
                <a:cxn ang="0">
                  <a:pos x="connsiteX2" y="connsiteY2"/>
                </a:cxn>
                <a:cxn ang="0">
                  <a:pos x="connsiteX3" y="connsiteY3"/>
                </a:cxn>
              </a:cxnLst>
              <a:rect l="l" t="t" r="r" b="b"/>
              <a:pathLst>
                <a:path w="11182856" h="1026427">
                  <a:moveTo>
                    <a:pt x="625" y="1022184"/>
                  </a:moveTo>
                  <a:cubicBezTo>
                    <a:pt x="-1492" y="844384"/>
                    <a:pt x="2623" y="365348"/>
                    <a:pt x="506" y="187548"/>
                  </a:cubicBezTo>
                  <a:cubicBezTo>
                    <a:pt x="4945039" y="-515185"/>
                    <a:pt x="6936823" y="979860"/>
                    <a:pt x="11182856" y="1026427"/>
                  </a:cubicBezTo>
                  <a:lnTo>
                    <a:pt x="625" y="1022184"/>
                  </a:lnTo>
                  <a:close/>
                </a:path>
              </a:pathLst>
            </a:custGeom>
            <a:solidFill>
              <a:srgbClr val="D01212">
                <a:lumMod val="75000"/>
              </a:srgb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a:ea typeface="Microsoft YaHei"/>
                <a:cs typeface="+mn-cs"/>
              </a:endParaRPr>
            </a:p>
          </p:txBody>
        </p:sp>
        <p:sp>
          <p:nvSpPr>
            <p:cNvPr id="14" name="Right Triangle 1">
              <a:extLst>
                <a:ext uri="{FF2B5EF4-FFF2-40B4-BE49-F238E27FC236}">
                  <a16:creationId xmlns:a16="http://schemas.microsoft.com/office/drawing/2014/main" id="{2CC54F95-86E3-4459-AEFF-7D1C8F3BD9F3}"/>
                </a:ext>
              </a:extLst>
            </p:cNvPr>
            <p:cNvSpPr/>
            <p:nvPr/>
          </p:nvSpPr>
          <p:spPr>
            <a:xfrm flipH="1">
              <a:off x="2286402" y="14316628"/>
              <a:ext cx="9904940" cy="838199"/>
            </a:xfrm>
            <a:custGeom>
              <a:avLst/>
              <a:gdLst>
                <a:gd name="connsiteX0" fmla="*/ 0 w 11176000"/>
                <a:gd name="connsiteY0" fmla="*/ 673100 h 673100"/>
                <a:gd name="connsiteX1" fmla="*/ 0 w 11176000"/>
                <a:gd name="connsiteY1" fmla="*/ 0 h 673100"/>
                <a:gd name="connsiteX2" fmla="*/ 11176000 w 11176000"/>
                <a:gd name="connsiteY2" fmla="*/ 673100 h 673100"/>
                <a:gd name="connsiteX3" fmla="*/ 0 w 11176000"/>
                <a:gd name="connsiteY3" fmla="*/ 673100 h 673100"/>
                <a:gd name="connsiteX0" fmla="*/ 0 w 11176000"/>
                <a:gd name="connsiteY0" fmla="*/ 689203 h 689203"/>
                <a:gd name="connsiteX1" fmla="*/ 0 w 11176000"/>
                <a:gd name="connsiteY1" fmla="*/ 16103 h 689203"/>
                <a:gd name="connsiteX2" fmla="*/ 11176000 w 11176000"/>
                <a:gd name="connsiteY2" fmla="*/ 689203 h 689203"/>
                <a:gd name="connsiteX3" fmla="*/ 0 w 11176000"/>
                <a:gd name="connsiteY3" fmla="*/ 689203 h 689203"/>
                <a:gd name="connsiteX0" fmla="*/ 0 w 11176000"/>
                <a:gd name="connsiteY0" fmla="*/ 685861 h 685861"/>
                <a:gd name="connsiteX1" fmla="*/ 0 w 11176000"/>
                <a:gd name="connsiteY1" fmla="*/ 12761 h 685861"/>
                <a:gd name="connsiteX2" fmla="*/ 11176000 w 11176000"/>
                <a:gd name="connsiteY2" fmla="*/ 685861 h 685861"/>
                <a:gd name="connsiteX3" fmla="*/ 0 w 11176000"/>
                <a:gd name="connsiteY3" fmla="*/ 685861 h 685861"/>
                <a:gd name="connsiteX0" fmla="*/ 0 w 11176000"/>
                <a:gd name="connsiteY0" fmla="*/ 548751 h 548751"/>
                <a:gd name="connsiteX1" fmla="*/ 12700 w 11176000"/>
                <a:gd name="connsiteY1" fmla="*/ 15351 h 548751"/>
                <a:gd name="connsiteX2" fmla="*/ 11176000 w 11176000"/>
                <a:gd name="connsiteY2" fmla="*/ 548751 h 548751"/>
                <a:gd name="connsiteX3" fmla="*/ 0 w 11176000"/>
                <a:gd name="connsiteY3" fmla="*/ 548751 h 548751"/>
                <a:gd name="connsiteX0" fmla="*/ 6350 w 11182350"/>
                <a:gd name="connsiteY0" fmla="*/ 548751 h 548751"/>
                <a:gd name="connsiteX1" fmla="*/ 0 w 11182350"/>
                <a:gd name="connsiteY1" fmla="*/ 15351 h 548751"/>
                <a:gd name="connsiteX2" fmla="*/ 11182350 w 11182350"/>
                <a:gd name="connsiteY2" fmla="*/ 548751 h 548751"/>
                <a:gd name="connsiteX3" fmla="*/ 6350 w 11182350"/>
                <a:gd name="connsiteY3" fmla="*/ 548751 h 548751"/>
              </a:gdLst>
              <a:ahLst/>
              <a:cxnLst>
                <a:cxn ang="0">
                  <a:pos x="connsiteX0" y="connsiteY0"/>
                </a:cxn>
                <a:cxn ang="0">
                  <a:pos x="connsiteX1" y="connsiteY1"/>
                </a:cxn>
                <a:cxn ang="0">
                  <a:pos x="connsiteX2" y="connsiteY2"/>
                </a:cxn>
                <a:cxn ang="0">
                  <a:pos x="connsiteX3" y="connsiteY3"/>
                </a:cxn>
              </a:cxnLst>
              <a:rect l="l" t="t" r="r" b="b"/>
              <a:pathLst>
                <a:path w="11182350" h="548751">
                  <a:moveTo>
                    <a:pt x="6350" y="548751"/>
                  </a:moveTo>
                  <a:cubicBezTo>
                    <a:pt x="4233" y="370951"/>
                    <a:pt x="2117" y="193151"/>
                    <a:pt x="0" y="15351"/>
                  </a:cubicBezTo>
                  <a:cubicBezTo>
                    <a:pt x="4969933" y="-103182"/>
                    <a:pt x="6936317" y="502184"/>
                    <a:pt x="11182350" y="548751"/>
                  </a:cubicBezTo>
                  <a:lnTo>
                    <a:pt x="6350" y="548751"/>
                  </a:lnTo>
                  <a:close/>
                </a:path>
              </a:pathLst>
            </a:custGeom>
            <a:solidFill>
              <a:srgbClr val="D0121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a:ea typeface="Microsoft YaHei"/>
                <a:cs typeface="+mn-cs"/>
              </a:endParaRPr>
            </a:p>
          </p:txBody>
        </p:sp>
      </p:grpSp>
      <p:pic>
        <p:nvPicPr>
          <p:cNvPr id="15" name="图片 14">
            <a:extLst>
              <a:ext uri="{FF2B5EF4-FFF2-40B4-BE49-F238E27FC236}">
                <a16:creationId xmlns:a16="http://schemas.microsoft.com/office/drawing/2014/main" id="{4DCE9EC6-449D-4D90-BC00-78C59140A3B4}"/>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17236" y="22962"/>
            <a:ext cx="1654482" cy="479926"/>
          </a:xfrm>
          <a:prstGeom prst="rect">
            <a:avLst/>
          </a:prstGeom>
        </p:spPr>
      </p:pic>
    </p:spTree>
    <p:extLst>
      <p:ext uri="{BB962C8B-B14F-4D97-AF65-F5344CB8AC3E}">
        <p14:creationId xmlns:p14="http://schemas.microsoft.com/office/powerpoint/2010/main" val="117939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一横长图一段式-湖南大学模板">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51282CA1-9022-4F58-A670-3AD1EC613576}"/>
              </a:ext>
            </a:extLst>
          </p:cNvPr>
          <p:cNvPicPr>
            <a:picLocks noChangeAspect="1"/>
          </p:cNvPicPr>
          <p:nvPr userDrawn="1"/>
        </p:nvPicPr>
        <p:blipFill rotWithShape="1">
          <a:blip r:embed="rId2">
            <a:alphaModFix amt="12000"/>
          </a:blip>
          <a:srcRect l="8616" r="8616"/>
          <a:stretch/>
        </p:blipFill>
        <p:spPr>
          <a:xfrm>
            <a:off x="0" y="0"/>
            <a:ext cx="12192000" cy="6858000"/>
          </a:xfrm>
          <a:prstGeom prst="rect">
            <a:avLst/>
          </a:prstGeom>
        </p:spPr>
      </p:pic>
      <p:sp>
        <p:nvSpPr>
          <p:cNvPr id="16" name="Rectangle 2">
            <a:extLst>
              <a:ext uri="{FF2B5EF4-FFF2-40B4-BE49-F238E27FC236}">
                <a16:creationId xmlns:a16="http://schemas.microsoft.com/office/drawing/2014/main" id="{940969F8-F980-43DE-8F13-DDB1974C11EE}"/>
              </a:ext>
            </a:extLst>
          </p:cNvPr>
          <p:cNvSpPr/>
          <p:nvPr userDrawn="1"/>
        </p:nvSpPr>
        <p:spPr>
          <a:xfrm>
            <a:off x="-9112" y="6498728"/>
            <a:ext cx="12192000" cy="381000"/>
          </a:xfrm>
          <a:prstGeom prst="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icrosoft YaHei"/>
              <a:cs typeface="+mn-cs"/>
            </a:endParaRPr>
          </a:p>
        </p:txBody>
      </p:sp>
      <p:sp>
        <p:nvSpPr>
          <p:cNvPr id="17" name="页脚占位符 2">
            <a:extLst>
              <a:ext uri="{FF2B5EF4-FFF2-40B4-BE49-F238E27FC236}">
                <a16:creationId xmlns:a16="http://schemas.microsoft.com/office/drawing/2014/main" id="{66B36100-037D-4A1A-BCF0-50A7E6D296FE}"/>
              </a:ext>
            </a:extLst>
          </p:cNvPr>
          <p:cNvSpPr txBox="1">
            <a:spLocks/>
          </p:cNvSpPr>
          <p:nvPr userDrawn="1"/>
        </p:nvSpPr>
        <p:spPr>
          <a:xfrm>
            <a:off x="4069915" y="6522736"/>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300" normalizeH="0" baseline="0" noProof="0" dirty="0">
                <a:ln>
                  <a:noFill/>
                </a:ln>
                <a:solidFill>
                  <a:prstClr val="black">
                    <a:lumMod val="50000"/>
                    <a:lumOff val="50000"/>
                  </a:prstClr>
                </a:solidFill>
                <a:effectLst/>
                <a:uLnTx/>
                <a:uFillTx/>
                <a:latin typeface="微软雅黑" panose="020B0503020204020204" pitchFamily="34" charset="-122"/>
                <a:ea typeface="Microsoft YaHei"/>
                <a:cs typeface="Arial" panose="020B0604020202020204" pitchFamily="34" charset="0"/>
              </a:rPr>
              <a:t>— </a:t>
            </a:r>
            <a:r>
              <a:rPr kumimoji="0" lang="zh-CN" altLang="en-US" sz="1200" b="0" i="0" u="none" strike="noStrike" kern="1200" cap="none" spc="300" normalizeH="0" baseline="0" noProof="0" dirty="0">
                <a:ln>
                  <a:noFill/>
                </a:ln>
                <a:solidFill>
                  <a:prstClr val="black">
                    <a:lumMod val="50000"/>
                    <a:lumOff val="50000"/>
                  </a:prstClr>
                </a:solidFill>
                <a:effectLst/>
                <a:uLnTx/>
                <a:uFillTx/>
                <a:latin typeface="Arial"/>
                <a:ea typeface="Microsoft YaHei"/>
                <a:cs typeface="Arial" panose="020B0604020202020204" pitchFamily="34" charset="0"/>
              </a:rPr>
              <a:t>实事求是 敢为人先 </a:t>
            </a:r>
            <a:r>
              <a:rPr kumimoji="0" lang="en-US" altLang="zh-CN" sz="1200" b="0" i="0" u="none" strike="noStrike" kern="1200" cap="none" spc="300" normalizeH="0" baseline="0" noProof="0" dirty="0">
                <a:ln>
                  <a:noFill/>
                </a:ln>
                <a:solidFill>
                  <a:prstClr val="black">
                    <a:lumMod val="50000"/>
                    <a:lumOff val="50000"/>
                  </a:prstClr>
                </a:solidFill>
                <a:effectLst/>
                <a:uLnTx/>
                <a:uFillTx/>
                <a:latin typeface="微软雅黑" panose="020B0503020204020204" pitchFamily="34" charset="-122"/>
                <a:ea typeface="Microsoft YaHei"/>
                <a:cs typeface="Arial" panose="020B0604020202020204" pitchFamily="34" charset="0"/>
              </a:rPr>
              <a:t>—</a:t>
            </a:r>
            <a:endParaRPr kumimoji="0" lang="zh-CN" altLang="en-US" sz="1200" b="0" i="0" u="none" strike="noStrike" kern="1200" cap="none" spc="300" normalizeH="0" baseline="0" noProof="0" dirty="0">
              <a:ln>
                <a:noFill/>
              </a:ln>
              <a:solidFill>
                <a:prstClr val="black">
                  <a:lumMod val="50000"/>
                  <a:lumOff val="50000"/>
                </a:prstClr>
              </a:solidFill>
              <a:effectLst/>
              <a:uLnTx/>
              <a:uFillTx/>
              <a:latin typeface="微软雅黑" panose="020B0503020204020204" pitchFamily="34" charset="-122"/>
              <a:ea typeface="Microsoft YaHei"/>
              <a:cs typeface="Arial" panose="020B0604020202020204" pitchFamily="34" charset="0"/>
            </a:endParaRPr>
          </a:p>
        </p:txBody>
      </p:sp>
      <p:sp>
        <p:nvSpPr>
          <p:cNvPr id="18" name="灯片编号占位符 5">
            <a:extLst>
              <a:ext uri="{FF2B5EF4-FFF2-40B4-BE49-F238E27FC236}">
                <a16:creationId xmlns:a16="http://schemas.microsoft.com/office/drawing/2014/main" id="{65E30ABA-630F-4B84-BB7F-171F0D7F36CF}"/>
              </a:ext>
            </a:extLst>
          </p:cNvPr>
          <p:cNvSpPr txBox="1">
            <a:spLocks/>
          </p:cNvSpPr>
          <p:nvPr userDrawn="1"/>
        </p:nvSpPr>
        <p:spPr>
          <a:xfrm>
            <a:off x="8760573" y="651234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B76156-88C3-4342-990D-42328ACD652D}"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tint val="75000"/>
                </a:srgbClr>
              </a:solidFill>
              <a:effectLst/>
              <a:uLnTx/>
              <a:uFillTx/>
              <a:latin typeface="Arial"/>
              <a:ea typeface="Microsoft YaHei"/>
              <a:cs typeface="+mn-cs"/>
            </a:endParaRPr>
          </a:p>
        </p:txBody>
      </p:sp>
      <p:sp>
        <p:nvSpPr>
          <p:cNvPr id="19" name="标题 1">
            <a:extLst>
              <a:ext uri="{FF2B5EF4-FFF2-40B4-BE49-F238E27FC236}">
                <a16:creationId xmlns:a16="http://schemas.microsoft.com/office/drawing/2014/main" id="{8910F8EB-6647-4403-BFE3-C27C78D4EE1D}"/>
              </a:ext>
            </a:extLst>
          </p:cNvPr>
          <p:cNvSpPr>
            <a:spLocks noGrp="1"/>
          </p:cNvSpPr>
          <p:nvPr userDrawn="1">
            <p:ph type="title"/>
          </p:nvPr>
        </p:nvSpPr>
        <p:spPr>
          <a:xfrm>
            <a:off x="726506" y="24833"/>
            <a:ext cx="10515600" cy="1325563"/>
          </a:xfrm>
        </p:spPr>
        <p:txBody>
          <a:bodyPr/>
          <a:lstStyle>
            <a:lvl1pPr>
              <a:defRPr>
                <a:solidFill>
                  <a:schemeClr val="tx1">
                    <a:lumMod val="65000"/>
                    <a:lumOff val="35000"/>
                  </a:schemeClr>
                </a:solidFill>
                <a:latin typeface="+mj-ea"/>
                <a:ea typeface="+mj-ea"/>
              </a:defRPr>
            </a:lvl1pPr>
          </a:lstStyle>
          <a:p>
            <a:r>
              <a:rPr lang="zh-CN" altLang="en-US" dirty="0"/>
              <a:t>单击此处编辑母版标题样式</a:t>
            </a:r>
          </a:p>
        </p:txBody>
      </p:sp>
      <p:sp>
        <p:nvSpPr>
          <p:cNvPr id="2" name="矩形 1">
            <a:extLst>
              <a:ext uri="{FF2B5EF4-FFF2-40B4-BE49-F238E27FC236}">
                <a16:creationId xmlns:a16="http://schemas.microsoft.com/office/drawing/2014/main" id="{774F921E-0506-454B-8E04-0DED1FCF3B0A}"/>
              </a:ext>
            </a:extLst>
          </p:cNvPr>
          <p:cNvSpPr/>
          <p:nvPr userDrawn="1"/>
        </p:nvSpPr>
        <p:spPr>
          <a:xfrm flipH="1">
            <a:off x="668541" y="405778"/>
            <a:ext cx="63536" cy="563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sp>
        <p:nvSpPr>
          <p:cNvPr id="24" name="Right Triangle 1">
            <a:extLst>
              <a:ext uri="{FF2B5EF4-FFF2-40B4-BE49-F238E27FC236}">
                <a16:creationId xmlns:a16="http://schemas.microsoft.com/office/drawing/2014/main" id="{9AD2ADCB-1936-428D-9AFE-6AB764026870}"/>
              </a:ext>
            </a:extLst>
          </p:cNvPr>
          <p:cNvSpPr/>
          <p:nvPr/>
        </p:nvSpPr>
        <p:spPr>
          <a:xfrm flipH="1" flipV="1">
            <a:off x="4421053" y="-48206"/>
            <a:ext cx="7770947" cy="622259"/>
          </a:xfrm>
          <a:custGeom>
            <a:avLst/>
            <a:gdLst>
              <a:gd name="connsiteX0" fmla="*/ 0 w 11176000"/>
              <a:gd name="connsiteY0" fmla="*/ 673100 h 673100"/>
              <a:gd name="connsiteX1" fmla="*/ 0 w 11176000"/>
              <a:gd name="connsiteY1" fmla="*/ 0 h 673100"/>
              <a:gd name="connsiteX2" fmla="*/ 11176000 w 11176000"/>
              <a:gd name="connsiteY2" fmla="*/ 673100 h 673100"/>
              <a:gd name="connsiteX3" fmla="*/ 0 w 11176000"/>
              <a:gd name="connsiteY3" fmla="*/ 673100 h 673100"/>
              <a:gd name="connsiteX0" fmla="*/ 0 w 11176000"/>
              <a:gd name="connsiteY0" fmla="*/ 689203 h 689203"/>
              <a:gd name="connsiteX1" fmla="*/ 0 w 11176000"/>
              <a:gd name="connsiteY1" fmla="*/ 16103 h 689203"/>
              <a:gd name="connsiteX2" fmla="*/ 11176000 w 11176000"/>
              <a:gd name="connsiteY2" fmla="*/ 689203 h 689203"/>
              <a:gd name="connsiteX3" fmla="*/ 0 w 11176000"/>
              <a:gd name="connsiteY3" fmla="*/ 689203 h 689203"/>
              <a:gd name="connsiteX0" fmla="*/ 0 w 11176000"/>
              <a:gd name="connsiteY0" fmla="*/ 685861 h 685861"/>
              <a:gd name="connsiteX1" fmla="*/ 0 w 11176000"/>
              <a:gd name="connsiteY1" fmla="*/ 12761 h 685861"/>
              <a:gd name="connsiteX2" fmla="*/ 11176000 w 11176000"/>
              <a:gd name="connsiteY2" fmla="*/ 685861 h 685861"/>
              <a:gd name="connsiteX3" fmla="*/ 0 w 11176000"/>
              <a:gd name="connsiteY3" fmla="*/ 685861 h 685861"/>
              <a:gd name="connsiteX0" fmla="*/ 0 w 11176000"/>
              <a:gd name="connsiteY0" fmla="*/ 548751 h 548751"/>
              <a:gd name="connsiteX1" fmla="*/ 12700 w 11176000"/>
              <a:gd name="connsiteY1" fmla="*/ 15351 h 548751"/>
              <a:gd name="connsiteX2" fmla="*/ 11176000 w 11176000"/>
              <a:gd name="connsiteY2" fmla="*/ 548751 h 548751"/>
              <a:gd name="connsiteX3" fmla="*/ 0 w 11176000"/>
              <a:gd name="connsiteY3" fmla="*/ 548751 h 548751"/>
              <a:gd name="connsiteX0" fmla="*/ 6350 w 11182350"/>
              <a:gd name="connsiteY0" fmla="*/ 548751 h 548751"/>
              <a:gd name="connsiteX1" fmla="*/ 0 w 11182350"/>
              <a:gd name="connsiteY1" fmla="*/ 15351 h 548751"/>
              <a:gd name="connsiteX2" fmla="*/ 11182350 w 11182350"/>
              <a:gd name="connsiteY2" fmla="*/ 548751 h 548751"/>
              <a:gd name="connsiteX3" fmla="*/ 6350 w 11182350"/>
              <a:gd name="connsiteY3" fmla="*/ 548751 h 548751"/>
            </a:gdLst>
            <a:ahLst/>
            <a:cxnLst>
              <a:cxn ang="0">
                <a:pos x="connsiteX0" y="connsiteY0"/>
              </a:cxn>
              <a:cxn ang="0">
                <a:pos x="connsiteX1" y="connsiteY1"/>
              </a:cxn>
              <a:cxn ang="0">
                <a:pos x="connsiteX2" y="connsiteY2"/>
              </a:cxn>
              <a:cxn ang="0">
                <a:pos x="connsiteX3" y="connsiteY3"/>
              </a:cxn>
            </a:cxnLst>
            <a:rect l="l" t="t" r="r" b="b"/>
            <a:pathLst>
              <a:path w="11182350" h="548751">
                <a:moveTo>
                  <a:pt x="6350" y="548751"/>
                </a:moveTo>
                <a:cubicBezTo>
                  <a:pt x="4233" y="370951"/>
                  <a:pt x="2117" y="193151"/>
                  <a:pt x="0" y="15351"/>
                </a:cubicBezTo>
                <a:cubicBezTo>
                  <a:pt x="4969933" y="-103182"/>
                  <a:pt x="6936317" y="502184"/>
                  <a:pt x="11182350" y="548751"/>
                </a:cubicBezTo>
                <a:lnTo>
                  <a:pt x="6350" y="548751"/>
                </a:lnTo>
                <a:close/>
              </a:path>
            </a:pathLst>
          </a:custGeom>
          <a:solidFill>
            <a:srgbClr val="D0121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a:ea typeface="Microsoft YaHei"/>
              <a:cs typeface="+mn-cs"/>
            </a:endParaRPr>
          </a:p>
        </p:txBody>
      </p:sp>
      <p:pic>
        <p:nvPicPr>
          <p:cNvPr id="25" name="图片 24">
            <a:extLst>
              <a:ext uri="{FF2B5EF4-FFF2-40B4-BE49-F238E27FC236}">
                <a16:creationId xmlns:a16="http://schemas.microsoft.com/office/drawing/2014/main" id="{EF3ED44D-F18D-4888-BD33-1F75265F90A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17236" y="22962"/>
            <a:ext cx="1654482" cy="479926"/>
          </a:xfrm>
          <a:prstGeom prst="rect">
            <a:avLst/>
          </a:prstGeom>
        </p:spPr>
      </p:pic>
      <p:pic>
        <p:nvPicPr>
          <p:cNvPr id="28" name="Picture" descr="Picture">
            <a:extLst>
              <a:ext uri="{FF2B5EF4-FFF2-40B4-BE49-F238E27FC236}">
                <a16:creationId xmlns:a16="http://schemas.microsoft.com/office/drawing/2014/main" id="{39237EF9-6262-4C53-937C-AFE133C6F5BA}"/>
              </a:ext>
            </a:extLst>
          </p:cNvPr>
          <p:cNvPicPr>
            <a:picLocks noChangeAspect="1"/>
          </p:cNvPicPr>
          <p:nvPr userDrawn="1"/>
        </p:nvPicPr>
        <p:blipFill>
          <a:blip r:embed="rId5" cstate="print">
            <a:alphaModFix/>
          </a:blip>
          <a:stretch>
            <a:fillRect/>
          </a:stretch>
        </p:blipFill>
        <p:spPr>
          <a:xfrm>
            <a:off x="660400" y="1373476"/>
            <a:ext cx="10858500" cy="4721224"/>
          </a:xfrm>
          <a:prstGeom prst="rect">
            <a:avLst/>
          </a:prstGeom>
          <a:effectLst>
            <a:outerShdw blurRad="152400" dist="79726" dir="2700000" algn="ctr">
              <a:srgbClr val="000000">
                <a:alpha val="30000"/>
              </a:srgbClr>
            </a:outerShdw>
          </a:effectLst>
        </p:spPr>
      </p:pic>
      <p:sp>
        <p:nvSpPr>
          <p:cNvPr id="6" name="图片占位符 5">
            <a:extLst>
              <a:ext uri="{FF2B5EF4-FFF2-40B4-BE49-F238E27FC236}">
                <a16:creationId xmlns:a16="http://schemas.microsoft.com/office/drawing/2014/main" id="{30A5C62D-D46B-4CCC-8CA1-6C18A17E9B9F}"/>
              </a:ext>
            </a:extLst>
          </p:cNvPr>
          <p:cNvSpPr>
            <a:spLocks noGrp="1"/>
          </p:cNvSpPr>
          <p:nvPr>
            <p:ph type="pic" sz="quarter" idx="10"/>
          </p:nvPr>
        </p:nvSpPr>
        <p:spPr>
          <a:xfrm>
            <a:off x="700309" y="1350394"/>
            <a:ext cx="10843373" cy="2460738"/>
          </a:xfrm>
        </p:spPr>
        <p:txBody>
          <a:bodyPr/>
          <a:lstStyle/>
          <a:p>
            <a:endParaRPr lang="zh-CN" altLang="en-US"/>
          </a:p>
        </p:txBody>
      </p:sp>
      <p:sp>
        <p:nvSpPr>
          <p:cNvPr id="20" name="文本占位符 7">
            <a:extLst>
              <a:ext uri="{FF2B5EF4-FFF2-40B4-BE49-F238E27FC236}">
                <a16:creationId xmlns:a16="http://schemas.microsoft.com/office/drawing/2014/main" id="{D323DA3A-F431-4CBA-975F-4B77981A64BC}"/>
              </a:ext>
            </a:extLst>
          </p:cNvPr>
          <p:cNvSpPr>
            <a:spLocks noGrp="1"/>
          </p:cNvSpPr>
          <p:nvPr>
            <p:ph type="body" sz="quarter" idx="12"/>
          </p:nvPr>
        </p:nvSpPr>
        <p:spPr>
          <a:xfrm>
            <a:off x="1726344" y="4592372"/>
            <a:ext cx="8791302" cy="502920"/>
          </a:xfrm>
        </p:spPr>
        <p:txBody>
          <a:bodyPr>
            <a:normAutofit/>
          </a:bodyPr>
          <a:lstStyle>
            <a:lvl1pPr marL="0" indent="0" algn="ctr">
              <a:buFontTx/>
              <a:buNone/>
              <a:defRPr sz="1800" b="0">
                <a:solidFill>
                  <a:schemeClr val="tx1">
                    <a:lumMod val="65000"/>
                    <a:lumOff val="35000"/>
                  </a:schemeClr>
                </a:solidFill>
                <a:latin typeface="+mj-ea"/>
                <a:ea typeface="+mj-ea"/>
              </a:defRPr>
            </a:lvl1pPr>
          </a:lstStyle>
          <a:p>
            <a:pPr lvl="0"/>
            <a:r>
              <a:rPr lang="zh-CN" altLang="en-US" dirty="0"/>
              <a:t>单击此处编辑母版文本样式</a:t>
            </a:r>
          </a:p>
        </p:txBody>
      </p:sp>
    </p:spTree>
    <p:extLst>
      <p:ext uri="{BB962C8B-B14F-4D97-AF65-F5344CB8AC3E}">
        <p14:creationId xmlns:p14="http://schemas.microsoft.com/office/powerpoint/2010/main" val="4220188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左图多段式-湖南大学模板">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51282CA1-9022-4F58-A670-3AD1EC613576}"/>
              </a:ext>
            </a:extLst>
          </p:cNvPr>
          <p:cNvPicPr>
            <a:picLocks noChangeAspect="1"/>
          </p:cNvPicPr>
          <p:nvPr userDrawn="1"/>
        </p:nvPicPr>
        <p:blipFill rotWithShape="1">
          <a:blip r:embed="rId2">
            <a:alphaModFix amt="12000"/>
          </a:blip>
          <a:srcRect l="8616" r="8616"/>
          <a:stretch/>
        </p:blipFill>
        <p:spPr>
          <a:xfrm>
            <a:off x="0" y="0"/>
            <a:ext cx="12192000" cy="6858000"/>
          </a:xfrm>
          <a:prstGeom prst="rect">
            <a:avLst/>
          </a:prstGeom>
        </p:spPr>
      </p:pic>
      <p:sp>
        <p:nvSpPr>
          <p:cNvPr id="16" name="Rectangle 2">
            <a:extLst>
              <a:ext uri="{FF2B5EF4-FFF2-40B4-BE49-F238E27FC236}">
                <a16:creationId xmlns:a16="http://schemas.microsoft.com/office/drawing/2014/main" id="{940969F8-F980-43DE-8F13-DDB1974C11EE}"/>
              </a:ext>
            </a:extLst>
          </p:cNvPr>
          <p:cNvSpPr/>
          <p:nvPr userDrawn="1"/>
        </p:nvSpPr>
        <p:spPr>
          <a:xfrm>
            <a:off x="-9112" y="6498728"/>
            <a:ext cx="12192000" cy="381000"/>
          </a:xfrm>
          <a:prstGeom prst="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icrosoft YaHei"/>
              <a:cs typeface="+mn-cs"/>
            </a:endParaRPr>
          </a:p>
        </p:txBody>
      </p:sp>
      <p:sp>
        <p:nvSpPr>
          <p:cNvPr id="17" name="页脚占位符 2">
            <a:extLst>
              <a:ext uri="{FF2B5EF4-FFF2-40B4-BE49-F238E27FC236}">
                <a16:creationId xmlns:a16="http://schemas.microsoft.com/office/drawing/2014/main" id="{66B36100-037D-4A1A-BCF0-50A7E6D296FE}"/>
              </a:ext>
            </a:extLst>
          </p:cNvPr>
          <p:cNvSpPr txBox="1">
            <a:spLocks/>
          </p:cNvSpPr>
          <p:nvPr userDrawn="1"/>
        </p:nvSpPr>
        <p:spPr>
          <a:xfrm>
            <a:off x="4069915" y="6522736"/>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300" normalizeH="0" baseline="0" noProof="0" dirty="0">
                <a:ln>
                  <a:noFill/>
                </a:ln>
                <a:solidFill>
                  <a:prstClr val="black">
                    <a:lumMod val="50000"/>
                    <a:lumOff val="50000"/>
                  </a:prstClr>
                </a:solidFill>
                <a:effectLst/>
                <a:uLnTx/>
                <a:uFillTx/>
                <a:latin typeface="微软雅黑" panose="020B0503020204020204" pitchFamily="34" charset="-122"/>
                <a:ea typeface="Microsoft YaHei"/>
                <a:cs typeface="Arial" panose="020B0604020202020204" pitchFamily="34" charset="0"/>
              </a:rPr>
              <a:t>— </a:t>
            </a:r>
            <a:r>
              <a:rPr kumimoji="0" lang="zh-CN" altLang="en-US" sz="1200" b="0" i="0" u="none" strike="noStrike" kern="1200" cap="none" spc="300" normalizeH="0" baseline="0" noProof="0" dirty="0">
                <a:ln>
                  <a:noFill/>
                </a:ln>
                <a:solidFill>
                  <a:prstClr val="black">
                    <a:lumMod val="50000"/>
                    <a:lumOff val="50000"/>
                  </a:prstClr>
                </a:solidFill>
                <a:effectLst/>
                <a:uLnTx/>
                <a:uFillTx/>
                <a:latin typeface="Arial"/>
                <a:ea typeface="Microsoft YaHei"/>
                <a:cs typeface="Arial" panose="020B0604020202020204" pitchFamily="34" charset="0"/>
              </a:rPr>
              <a:t>实事求是 敢为人先 </a:t>
            </a:r>
            <a:r>
              <a:rPr kumimoji="0" lang="en-US" altLang="zh-CN" sz="1200" b="0" i="0" u="none" strike="noStrike" kern="1200" cap="none" spc="300" normalizeH="0" baseline="0" noProof="0" dirty="0">
                <a:ln>
                  <a:noFill/>
                </a:ln>
                <a:solidFill>
                  <a:prstClr val="black">
                    <a:lumMod val="50000"/>
                    <a:lumOff val="50000"/>
                  </a:prstClr>
                </a:solidFill>
                <a:effectLst/>
                <a:uLnTx/>
                <a:uFillTx/>
                <a:latin typeface="微软雅黑" panose="020B0503020204020204" pitchFamily="34" charset="-122"/>
                <a:ea typeface="Microsoft YaHei"/>
                <a:cs typeface="Arial" panose="020B0604020202020204" pitchFamily="34" charset="0"/>
              </a:rPr>
              <a:t>—</a:t>
            </a:r>
            <a:endParaRPr kumimoji="0" lang="zh-CN" altLang="en-US" sz="1200" b="0" i="0" u="none" strike="noStrike" kern="1200" cap="none" spc="300" normalizeH="0" baseline="0" noProof="0" dirty="0">
              <a:ln>
                <a:noFill/>
              </a:ln>
              <a:solidFill>
                <a:prstClr val="black">
                  <a:lumMod val="50000"/>
                  <a:lumOff val="50000"/>
                </a:prstClr>
              </a:solidFill>
              <a:effectLst/>
              <a:uLnTx/>
              <a:uFillTx/>
              <a:latin typeface="微软雅黑" panose="020B0503020204020204" pitchFamily="34" charset="-122"/>
              <a:ea typeface="Microsoft YaHei"/>
              <a:cs typeface="Arial" panose="020B0604020202020204" pitchFamily="34" charset="0"/>
            </a:endParaRPr>
          </a:p>
        </p:txBody>
      </p:sp>
      <p:sp>
        <p:nvSpPr>
          <p:cNvPr id="18" name="灯片编号占位符 5">
            <a:extLst>
              <a:ext uri="{FF2B5EF4-FFF2-40B4-BE49-F238E27FC236}">
                <a16:creationId xmlns:a16="http://schemas.microsoft.com/office/drawing/2014/main" id="{65E30ABA-630F-4B84-BB7F-171F0D7F36CF}"/>
              </a:ext>
            </a:extLst>
          </p:cNvPr>
          <p:cNvSpPr txBox="1">
            <a:spLocks/>
          </p:cNvSpPr>
          <p:nvPr userDrawn="1"/>
        </p:nvSpPr>
        <p:spPr>
          <a:xfrm>
            <a:off x="8760573" y="651234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B76156-88C3-4342-990D-42328ACD652D}"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tint val="75000"/>
                </a:srgbClr>
              </a:solidFill>
              <a:effectLst/>
              <a:uLnTx/>
              <a:uFillTx/>
              <a:latin typeface="Arial"/>
              <a:ea typeface="Microsoft YaHei"/>
              <a:cs typeface="+mn-cs"/>
            </a:endParaRPr>
          </a:p>
        </p:txBody>
      </p:sp>
      <p:sp>
        <p:nvSpPr>
          <p:cNvPr id="19" name="标题 1">
            <a:extLst>
              <a:ext uri="{FF2B5EF4-FFF2-40B4-BE49-F238E27FC236}">
                <a16:creationId xmlns:a16="http://schemas.microsoft.com/office/drawing/2014/main" id="{8910F8EB-6647-4403-BFE3-C27C78D4EE1D}"/>
              </a:ext>
            </a:extLst>
          </p:cNvPr>
          <p:cNvSpPr>
            <a:spLocks noGrp="1"/>
          </p:cNvSpPr>
          <p:nvPr userDrawn="1">
            <p:ph type="title"/>
          </p:nvPr>
        </p:nvSpPr>
        <p:spPr>
          <a:xfrm>
            <a:off x="726506" y="24833"/>
            <a:ext cx="10515600" cy="1325563"/>
          </a:xfrm>
        </p:spPr>
        <p:txBody>
          <a:bodyPr/>
          <a:lstStyle>
            <a:lvl1pPr>
              <a:defRPr>
                <a:solidFill>
                  <a:schemeClr val="tx1">
                    <a:lumMod val="65000"/>
                    <a:lumOff val="35000"/>
                  </a:schemeClr>
                </a:solidFill>
                <a:latin typeface="+mj-ea"/>
                <a:ea typeface="+mj-ea"/>
              </a:defRPr>
            </a:lvl1pPr>
          </a:lstStyle>
          <a:p>
            <a:r>
              <a:rPr lang="zh-CN" altLang="en-US" dirty="0"/>
              <a:t>单击此处编辑母版标题样式</a:t>
            </a:r>
          </a:p>
        </p:txBody>
      </p:sp>
      <p:sp>
        <p:nvSpPr>
          <p:cNvPr id="2" name="矩形 1">
            <a:extLst>
              <a:ext uri="{FF2B5EF4-FFF2-40B4-BE49-F238E27FC236}">
                <a16:creationId xmlns:a16="http://schemas.microsoft.com/office/drawing/2014/main" id="{774F921E-0506-454B-8E04-0DED1FCF3B0A}"/>
              </a:ext>
            </a:extLst>
          </p:cNvPr>
          <p:cNvSpPr/>
          <p:nvPr userDrawn="1"/>
        </p:nvSpPr>
        <p:spPr>
          <a:xfrm flipH="1">
            <a:off x="668541" y="405778"/>
            <a:ext cx="63536" cy="563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sp>
        <p:nvSpPr>
          <p:cNvPr id="24" name="Right Triangle 1">
            <a:extLst>
              <a:ext uri="{FF2B5EF4-FFF2-40B4-BE49-F238E27FC236}">
                <a16:creationId xmlns:a16="http://schemas.microsoft.com/office/drawing/2014/main" id="{9AD2ADCB-1936-428D-9AFE-6AB764026870}"/>
              </a:ext>
            </a:extLst>
          </p:cNvPr>
          <p:cNvSpPr/>
          <p:nvPr/>
        </p:nvSpPr>
        <p:spPr>
          <a:xfrm flipH="1" flipV="1">
            <a:off x="4421053" y="-48206"/>
            <a:ext cx="7770947" cy="622259"/>
          </a:xfrm>
          <a:custGeom>
            <a:avLst/>
            <a:gdLst>
              <a:gd name="connsiteX0" fmla="*/ 0 w 11176000"/>
              <a:gd name="connsiteY0" fmla="*/ 673100 h 673100"/>
              <a:gd name="connsiteX1" fmla="*/ 0 w 11176000"/>
              <a:gd name="connsiteY1" fmla="*/ 0 h 673100"/>
              <a:gd name="connsiteX2" fmla="*/ 11176000 w 11176000"/>
              <a:gd name="connsiteY2" fmla="*/ 673100 h 673100"/>
              <a:gd name="connsiteX3" fmla="*/ 0 w 11176000"/>
              <a:gd name="connsiteY3" fmla="*/ 673100 h 673100"/>
              <a:gd name="connsiteX0" fmla="*/ 0 w 11176000"/>
              <a:gd name="connsiteY0" fmla="*/ 689203 h 689203"/>
              <a:gd name="connsiteX1" fmla="*/ 0 w 11176000"/>
              <a:gd name="connsiteY1" fmla="*/ 16103 h 689203"/>
              <a:gd name="connsiteX2" fmla="*/ 11176000 w 11176000"/>
              <a:gd name="connsiteY2" fmla="*/ 689203 h 689203"/>
              <a:gd name="connsiteX3" fmla="*/ 0 w 11176000"/>
              <a:gd name="connsiteY3" fmla="*/ 689203 h 689203"/>
              <a:gd name="connsiteX0" fmla="*/ 0 w 11176000"/>
              <a:gd name="connsiteY0" fmla="*/ 685861 h 685861"/>
              <a:gd name="connsiteX1" fmla="*/ 0 w 11176000"/>
              <a:gd name="connsiteY1" fmla="*/ 12761 h 685861"/>
              <a:gd name="connsiteX2" fmla="*/ 11176000 w 11176000"/>
              <a:gd name="connsiteY2" fmla="*/ 685861 h 685861"/>
              <a:gd name="connsiteX3" fmla="*/ 0 w 11176000"/>
              <a:gd name="connsiteY3" fmla="*/ 685861 h 685861"/>
              <a:gd name="connsiteX0" fmla="*/ 0 w 11176000"/>
              <a:gd name="connsiteY0" fmla="*/ 548751 h 548751"/>
              <a:gd name="connsiteX1" fmla="*/ 12700 w 11176000"/>
              <a:gd name="connsiteY1" fmla="*/ 15351 h 548751"/>
              <a:gd name="connsiteX2" fmla="*/ 11176000 w 11176000"/>
              <a:gd name="connsiteY2" fmla="*/ 548751 h 548751"/>
              <a:gd name="connsiteX3" fmla="*/ 0 w 11176000"/>
              <a:gd name="connsiteY3" fmla="*/ 548751 h 548751"/>
              <a:gd name="connsiteX0" fmla="*/ 6350 w 11182350"/>
              <a:gd name="connsiteY0" fmla="*/ 548751 h 548751"/>
              <a:gd name="connsiteX1" fmla="*/ 0 w 11182350"/>
              <a:gd name="connsiteY1" fmla="*/ 15351 h 548751"/>
              <a:gd name="connsiteX2" fmla="*/ 11182350 w 11182350"/>
              <a:gd name="connsiteY2" fmla="*/ 548751 h 548751"/>
              <a:gd name="connsiteX3" fmla="*/ 6350 w 11182350"/>
              <a:gd name="connsiteY3" fmla="*/ 548751 h 548751"/>
            </a:gdLst>
            <a:ahLst/>
            <a:cxnLst>
              <a:cxn ang="0">
                <a:pos x="connsiteX0" y="connsiteY0"/>
              </a:cxn>
              <a:cxn ang="0">
                <a:pos x="connsiteX1" y="connsiteY1"/>
              </a:cxn>
              <a:cxn ang="0">
                <a:pos x="connsiteX2" y="connsiteY2"/>
              </a:cxn>
              <a:cxn ang="0">
                <a:pos x="connsiteX3" y="connsiteY3"/>
              </a:cxn>
            </a:cxnLst>
            <a:rect l="l" t="t" r="r" b="b"/>
            <a:pathLst>
              <a:path w="11182350" h="548751">
                <a:moveTo>
                  <a:pt x="6350" y="548751"/>
                </a:moveTo>
                <a:cubicBezTo>
                  <a:pt x="4233" y="370951"/>
                  <a:pt x="2117" y="193151"/>
                  <a:pt x="0" y="15351"/>
                </a:cubicBezTo>
                <a:cubicBezTo>
                  <a:pt x="4969933" y="-103182"/>
                  <a:pt x="6936317" y="502184"/>
                  <a:pt x="11182350" y="548751"/>
                </a:cubicBezTo>
                <a:lnTo>
                  <a:pt x="6350" y="548751"/>
                </a:lnTo>
                <a:close/>
              </a:path>
            </a:pathLst>
          </a:custGeom>
          <a:solidFill>
            <a:srgbClr val="D0121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a:ea typeface="Microsoft YaHei"/>
              <a:cs typeface="+mn-cs"/>
            </a:endParaRPr>
          </a:p>
        </p:txBody>
      </p:sp>
      <p:pic>
        <p:nvPicPr>
          <p:cNvPr id="25" name="图片 24">
            <a:extLst>
              <a:ext uri="{FF2B5EF4-FFF2-40B4-BE49-F238E27FC236}">
                <a16:creationId xmlns:a16="http://schemas.microsoft.com/office/drawing/2014/main" id="{EF3ED44D-F18D-4888-BD33-1F75265F90A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17236" y="22962"/>
            <a:ext cx="1654482" cy="479926"/>
          </a:xfrm>
          <a:prstGeom prst="rect">
            <a:avLst/>
          </a:prstGeom>
        </p:spPr>
      </p:pic>
      <p:pic>
        <p:nvPicPr>
          <p:cNvPr id="28" name="Picture" descr="Picture">
            <a:extLst>
              <a:ext uri="{FF2B5EF4-FFF2-40B4-BE49-F238E27FC236}">
                <a16:creationId xmlns:a16="http://schemas.microsoft.com/office/drawing/2014/main" id="{39237EF9-6262-4C53-937C-AFE133C6F5BA}"/>
              </a:ext>
            </a:extLst>
          </p:cNvPr>
          <p:cNvPicPr>
            <a:picLocks noChangeAspect="1"/>
          </p:cNvPicPr>
          <p:nvPr userDrawn="1"/>
        </p:nvPicPr>
        <p:blipFill>
          <a:blip r:embed="rId5" cstate="print">
            <a:alphaModFix/>
          </a:blip>
          <a:stretch>
            <a:fillRect/>
          </a:stretch>
        </p:blipFill>
        <p:spPr>
          <a:xfrm>
            <a:off x="660400" y="1373476"/>
            <a:ext cx="10858500" cy="4721224"/>
          </a:xfrm>
          <a:prstGeom prst="rect">
            <a:avLst/>
          </a:prstGeom>
          <a:effectLst>
            <a:outerShdw blurRad="152400" dist="79726" dir="2700000" algn="ctr">
              <a:srgbClr val="000000">
                <a:alpha val="30000"/>
              </a:srgbClr>
            </a:outerShdw>
          </a:effectLst>
        </p:spPr>
      </p:pic>
      <p:sp>
        <p:nvSpPr>
          <p:cNvPr id="4" name="图片占位符 3">
            <a:extLst>
              <a:ext uri="{FF2B5EF4-FFF2-40B4-BE49-F238E27FC236}">
                <a16:creationId xmlns:a16="http://schemas.microsoft.com/office/drawing/2014/main" id="{D19494EB-700C-41BF-852F-1B3B2C5F05BB}"/>
              </a:ext>
            </a:extLst>
          </p:cNvPr>
          <p:cNvSpPr>
            <a:spLocks noGrp="1"/>
          </p:cNvSpPr>
          <p:nvPr>
            <p:ph type="pic" sz="quarter" idx="10"/>
          </p:nvPr>
        </p:nvSpPr>
        <p:spPr>
          <a:xfrm>
            <a:off x="668338" y="1373188"/>
            <a:ext cx="5427662" cy="4721225"/>
          </a:xfrm>
        </p:spPr>
        <p:txBody>
          <a:bodyPr/>
          <a:lstStyle/>
          <a:p>
            <a:endParaRPr lang="zh-CN" altLang="en-US"/>
          </a:p>
        </p:txBody>
      </p:sp>
      <p:sp>
        <p:nvSpPr>
          <p:cNvPr id="13" name="文本占位符 5">
            <a:extLst>
              <a:ext uri="{FF2B5EF4-FFF2-40B4-BE49-F238E27FC236}">
                <a16:creationId xmlns:a16="http://schemas.microsoft.com/office/drawing/2014/main" id="{E47F5B0E-C1DD-4F1E-BD78-499FA7B2BED8}"/>
              </a:ext>
            </a:extLst>
          </p:cNvPr>
          <p:cNvSpPr>
            <a:spLocks noGrp="1"/>
          </p:cNvSpPr>
          <p:nvPr>
            <p:ph type="body" sz="quarter" idx="11"/>
          </p:nvPr>
        </p:nvSpPr>
        <p:spPr>
          <a:xfrm>
            <a:off x="6784622" y="1731214"/>
            <a:ext cx="4457484" cy="395396"/>
          </a:xfrm>
        </p:spPr>
        <p:txBody>
          <a:bodyPr>
            <a:normAutofit/>
          </a:bodyPr>
          <a:lstStyle>
            <a:lvl1pPr marL="0" indent="0">
              <a:lnSpc>
                <a:spcPct val="150000"/>
              </a:lnSpc>
              <a:buFontTx/>
              <a:buNone/>
              <a:defRPr sz="2400">
                <a:solidFill>
                  <a:schemeClr val="tx1">
                    <a:lumMod val="65000"/>
                    <a:lumOff val="35000"/>
                  </a:schemeClr>
                </a:solidFill>
                <a:latin typeface="+mn-ea"/>
                <a:ea typeface="+mn-ea"/>
              </a:defRPr>
            </a:lvl1pPr>
          </a:lstStyle>
          <a:p>
            <a:pPr lvl="0"/>
            <a:r>
              <a:rPr lang="zh-CN" altLang="en-US" dirty="0"/>
              <a:t>单击此处编辑母版文本样</a:t>
            </a:r>
          </a:p>
        </p:txBody>
      </p:sp>
      <p:sp>
        <p:nvSpPr>
          <p:cNvPr id="14" name="文本占位符 5">
            <a:extLst>
              <a:ext uri="{FF2B5EF4-FFF2-40B4-BE49-F238E27FC236}">
                <a16:creationId xmlns:a16="http://schemas.microsoft.com/office/drawing/2014/main" id="{4780B8C4-9A4C-4A92-935B-1CF30B373860}"/>
              </a:ext>
            </a:extLst>
          </p:cNvPr>
          <p:cNvSpPr>
            <a:spLocks noGrp="1"/>
          </p:cNvSpPr>
          <p:nvPr>
            <p:ph type="body" sz="quarter" idx="12"/>
          </p:nvPr>
        </p:nvSpPr>
        <p:spPr>
          <a:xfrm>
            <a:off x="6784622" y="2539269"/>
            <a:ext cx="4457484" cy="395396"/>
          </a:xfrm>
        </p:spPr>
        <p:txBody>
          <a:bodyPr>
            <a:normAutofit/>
          </a:bodyPr>
          <a:lstStyle>
            <a:lvl1pPr marL="0" indent="0">
              <a:lnSpc>
                <a:spcPct val="150000"/>
              </a:lnSpc>
              <a:buFontTx/>
              <a:buNone/>
              <a:defRPr sz="2400">
                <a:solidFill>
                  <a:schemeClr val="tx1">
                    <a:lumMod val="65000"/>
                    <a:lumOff val="35000"/>
                  </a:schemeClr>
                </a:solidFill>
                <a:latin typeface="+mn-ea"/>
                <a:ea typeface="+mn-ea"/>
              </a:defRPr>
            </a:lvl1pPr>
          </a:lstStyle>
          <a:p>
            <a:pPr lvl="0"/>
            <a:r>
              <a:rPr lang="zh-CN" altLang="en-US" dirty="0"/>
              <a:t>单击此处编辑母版文本样</a:t>
            </a:r>
          </a:p>
        </p:txBody>
      </p:sp>
      <p:sp>
        <p:nvSpPr>
          <p:cNvPr id="15" name="文本占位符 5">
            <a:extLst>
              <a:ext uri="{FF2B5EF4-FFF2-40B4-BE49-F238E27FC236}">
                <a16:creationId xmlns:a16="http://schemas.microsoft.com/office/drawing/2014/main" id="{2EAC27F6-7567-4240-B2A7-F2F161C09384}"/>
              </a:ext>
            </a:extLst>
          </p:cNvPr>
          <p:cNvSpPr>
            <a:spLocks noGrp="1"/>
          </p:cNvSpPr>
          <p:nvPr>
            <p:ph type="body" sz="quarter" idx="13"/>
          </p:nvPr>
        </p:nvSpPr>
        <p:spPr>
          <a:xfrm>
            <a:off x="6784622" y="3347324"/>
            <a:ext cx="4457484" cy="395396"/>
          </a:xfrm>
        </p:spPr>
        <p:txBody>
          <a:bodyPr>
            <a:normAutofit/>
          </a:bodyPr>
          <a:lstStyle>
            <a:lvl1pPr marL="0" indent="0">
              <a:lnSpc>
                <a:spcPct val="150000"/>
              </a:lnSpc>
              <a:buFontTx/>
              <a:buNone/>
              <a:defRPr sz="2400">
                <a:solidFill>
                  <a:schemeClr val="tx1">
                    <a:lumMod val="65000"/>
                    <a:lumOff val="35000"/>
                  </a:schemeClr>
                </a:solidFill>
                <a:latin typeface="+mn-ea"/>
                <a:ea typeface="+mn-ea"/>
              </a:defRPr>
            </a:lvl1pPr>
          </a:lstStyle>
          <a:p>
            <a:pPr lvl="0"/>
            <a:r>
              <a:rPr lang="zh-CN" altLang="en-US" dirty="0"/>
              <a:t>单击此处编辑母版文本样</a:t>
            </a:r>
          </a:p>
        </p:txBody>
      </p:sp>
      <p:sp>
        <p:nvSpPr>
          <p:cNvPr id="20" name="文本占位符 5">
            <a:extLst>
              <a:ext uri="{FF2B5EF4-FFF2-40B4-BE49-F238E27FC236}">
                <a16:creationId xmlns:a16="http://schemas.microsoft.com/office/drawing/2014/main" id="{BE09D2A4-A687-47B8-82A7-C12BD17A10B3}"/>
              </a:ext>
            </a:extLst>
          </p:cNvPr>
          <p:cNvSpPr>
            <a:spLocks noGrp="1"/>
          </p:cNvSpPr>
          <p:nvPr>
            <p:ph type="body" sz="quarter" idx="14"/>
          </p:nvPr>
        </p:nvSpPr>
        <p:spPr>
          <a:xfrm>
            <a:off x="6784622" y="4155379"/>
            <a:ext cx="4457484" cy="395396"/>
          </a:xfrm>
        </p:spPr>
        <p:txBody>
          <a:bodyPr>
            <a:normAutofit/>
          </a:bodyPr>
          <a:lstStyle>
            <a:lvl1pPr marL="0" indent="0">
              <a:lnSpc>
                <a:spcPct val="150000"/>
              </a:lnSpc>
              <a:buFontTx/>
              <a:buNone/>
              <a:defRPr sz="2400">
                <a:solidFill>
                  <a:schemeClr val="tx1">
                    <a:lumMod val="65000"/>
                    <a:lumOff val="35000"/>
                  </a:schemeClr>
                </a:solidFill>
                <a:latin typeface="+mn-ea"/>
                <a:ea typeface="+mn-ea"/>
              </a:defRPr>
            </a:lvl1pPr>
          </a:lstStyle>
          <a:p>
            <a:pPr lvl="0"/>
            <a:r>
              <a:rPr lang="zh-CN" altLang="en-US" dirty="0"/>
              <a:t>单击此处编辑母版文本样</a:t>
            </a:r>
          </a:p>
        </p:txBody>
      </p:sp>
      <p:sp>
        <p:nvSpPr>
          <p:cNvPr id="21" name="文本占位符 5">
            <a:extLst>
              <a:ext uri="{FF2B5EF4-FFF2-40B4-BE49-F238E27FC236}">
                <a16:creationId xmlns:a16="http://schemas.microsoft.com/office/drawing/2014/main" id="{56FBE600-9E8C-46C9-8000-632836616927}"/>
              </a:ext>
            </a:extLst>
          </p:cNvPr>
          <p:cNvSpPr>
            <a:spLocks noGrp="1"/>
          </p:cNvSpPr>
          <p:nvPr>
            <p:ph type="body" sz="quarter" idx="15"/>
          </p:nvPr>
        </p:nvSpPr>
        <p:spPr>
          <a:xfrm>
            <a:off x="6784622" y="4914459"/>
            <a:ext cx="4457484" cy="395396"/>
          </a:xfrm>
        </p:spPr>
        <p:txBody>
          <a:bodyPr>
            <a:normAutofit/>
          </a:bodyPr>
          <a:lstStyle>
            <a:lvl1pPr marL="0" indent="0">
              <a:lnSpc>
                <a:spcPct val="150000"/>
              </a:lnSpc>
              <a:buFontTx/>
              <a:buNone/>
              <a:defRPr sz="2400">
                <a:solidFill>
                  <a:schemeClr val="tx1">
                    <a:lumMod val="65000"/>
                    <a:lumOff val="35000"/>
                  </a:schemeClr>
                </a:solidFill>
                <a:latin typeface="+mn-ea"/>
                <a:ea typeface="+mn-ea"/>
              </a:defRPr>
            </a:lvl1pPr>
          </a:lstStyle>
          <a:p>
            <a:pPr lvl="0"/>
            <a:r>
              <a:rPr lang="zh-CN" altLang="en-US" dirty="0"/>
              <a:t>单击此处编辑母版文本样</a:t>
            </a:r>
          </a:p>
        </p:txBody>
      </p:sp>
    </p:spTree>
    <p:extLst>
      <p:ext uri="{BB962C8B-B14F-4D97-AF65-F5344CB8AC3E}">
        <p14:creationId xmlns:p14="http://schemas.microsoft.com/office/powerpoint/2010/main" val="700059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人物介绍页-湖南大学模板">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51282CA1-9022-4F58-A670-3AD1EC613576}"/>
              </a:ext>
            </a:extLst>
          </p:cNvPr>
          <p:cNvPicPr>
            <a:picLocks noChangeAspect="1"/>
          </p:cNvPicPr>
          <p:nvPr userDrawn="1"/>
        </p:nvPicPr>
        <p:blipFill rotWithShape="1">
          <a:blip r:embed="rId2">
            <a:alphaModFix amt="12000"/>
          </a:blip>
          <a:srcRect l="8616" r="8616"/>
          <a:stretch/>
        </p:blipFill>
        <p:spPr>
          <a:xfrm>
            <a:off x="0" y="0"/>
            <a:ext cx="12192000" cy="6858000"/>
          </a:xfrm>
          <a:prstGeom prst="rect">
            <a:avLst/>
          </a:prstGeom>
        </p:spPr>
      </p:pic>
      <p:sp>
        <p:nvSpPr>
          <p:cNvPr id="16" name="Rectangle 2">
            <a:extLst>
              <a:ext uri="{FF2B5EF4-FFF2-40B4-BE49-F238E27FC236}">
                <a16:creationId xmlns:a16="http://schemas.microsoft.com/office/drawing/2014/main" id="{940969F8-F980-43DE-8F13-DDB1974C11EE}"/>
              </a:ext>
            </a:extLst>
          </p:cNvPr>
          <p:cNvSpPr/>
          <p:nvPr userDrawn="1"/>
        </p:nvSpPr>
        <p:spPr>
          <a:xfrm>
            <a:off x="-9112" y="6498728"/>
            <a:ext cx="12192000" cy="381000"/>
          </a:xfrm>
          <a:prstGeom prst="rect">
            <a:avLst/>
          </a:prstGeom>
          <a:solidFill>
            <a:schemeClr val="bg1">
              <a:lumMod val="85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icrosoft YaHei"/>
              <a:cs typeface="+mn-cs"/>
            </a:endParaRPr>
          </a:p>
        </p:txBody>
      </p:sp>
      <p:sp>
        <p:nvSpPr>
          <p:cNvPr id="17" name="页脚占位符 2">
            <a:extLst>
              <a:ext uri="{FF2B5EF4-FFF2-40B4-BE49-F238E27FC236}">
                <a16:creationId xmlns:a16="http://schemas.microsoft.com/office/drawing/2014/main" id="{66B36100-037D-4A1A-BCF0-50A7E6D296FE}"/>
              </a:ext>
            </a:extLst>
          </p:cNvPr>
          <p:cNvSpPr txBox="1">
            <a:spLocks/>
          </p:cNvSpPr>
          <p:nvPr userDrawn="1"/>
        </p:nvSpPr>
        <p:spPr>
          <a:xfrm>
            <a:off x="4069915" y="6522736"/>
            <a:ext cx="4114800" cy="365125"/>
          </a:xfrm>
          <a:prstGeom prst="rect">
            <a:avLst/>
          </a:prstGeom>
        </p:spPr>
        <p:txBody>
          <a:bodyPr vert="horz" lIns="91440" tIns="45720" rIns="91440" bIns="45720" rtlCol="0" anchor="ctr"/>
          <a:lstStyle>
            <a:defPPr>
              <a:defRPr lang="zh-CN"/>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300" normalizeH="0" baseline="0" noProof="0" dirty="0">
                <a:ln>
                  <a:noFill/>
                </a:ln>
                <a:solidFill>
                  <a:prstClr val="black">
                    <a:lumMod val="50000"/>
                    <a:lumOff val="50000"/>
                  </a:prstClr>
                </a:solidFill>
                <a:effectLst/>
                <a:uLnTx/>
                <a:uFillTx/>
                <a:latin typeface="微软雅黑" panose="020B0503020204020204" pitchFamily="34" charset="-122"/>
                <a:ea typeface="Microsoft YaHei"/>
                <a:cs typeface="Arial" panose="020B0604020202020204" pitchFamily="34" charset="0"/>
              </a:rPr>
              <a:t>— </a:t>
            </a:r>
            <a:r>
              <a:rPr kumimoji="0" lang="zh-CN" altLang="en-US" sz="1200" b="0" i="0" u="none" strike="noStrike" kern="1200" cap="none" spc="300" normalizeH="0" baseline="0" noProof="0" dirty="0">
                <a:ln>
                  <a:noFill/>
                </a:ln>
                <a:solidFill>
                  <a:prstClr val="black">
                    <a:lumMod val="50000"/>
                    <a:lumOff val="50000"/>
                  </a:prstClr>
                </a:solidFill>
                <a:effectLst/>
                <a:uLnTx/>
                <a:uFillTx/>
                <a:latin typeface="Arial"/>
                <a:ea typeface="Microsoft YaHei"/>
                <a:cs typeface="Arial" panose="020B0604020202020204" pitchFamily="34" charset="0"/>
              </a:rPr>
              <a:t>实事求是 敢为人先 </a:t>
            </a:r>
            <a:r>
              <a:rPr kumimoji="0" lang="en-US" altLang="zh-CN" sz="1200" b="0" i="0" u="none" strike="noStrike" kern="1200" cap="none" spc="300" normalizeH="0" baseline="0" noProof="0" dirty="0">
                <a:ln>
                  <a:noFill/>
                </a:ln>
                <a:solidFill>
                  <a:prstClr val="black">
                    <a:lumMod val="50000"/>
                    <a:lumOff val="50000"/>
                  </a:prstClr>
                </a:solidFill>
                <a:effectLst/>
                <a:uLnTx/>
                <a:uFillTx/>
                <a:latin typeface="微软雅黑" panose="020B0503020204020204" pitchFamily="34" charset="-122"/>
                <a:ea typeface="Microsoft YaHei"/>
                <a:cs typeface="Arial" panose="020B0604020202020204" pitchFamily="34" charset="0"/>
              </a:rPr>
              <a:t>—</a:t>
            </a:r>
            <a:endParaRPr kumimoji="0" lang="zh-CN" altLang="en-US" sz="1200" b="0" i="0" u="none" strike="noStrike" kern="1200" cap="none" spc="300" normalizeH="0" baseline="0" noProof="0" dirty="0">
              <a:ln>
                <a:noFill/>
              </a:ln>
              <a:solidFill>
                <a:prstClr val="black">
                  <a:lumMod val="50000"/>
                  <a:lumOff val="50000"/>
                </a:prstClr>
              </a:solidFill>
              <a:effectLst/>
              <a:uLnTx/>
              <a:uFillTx/>
              <a:latin typeface="微软雅黑" panose="020B0503020204020204" pitchFamily="34" charset="-122"/>
              <a:ea typeface="Microsoft YaHei"/>
              <a:cs typeface="Arial" panose="020B0604020202020204" pitchFamily="34" charset="0"/>
            </a:endParaRPr>
          </a:p>
        </p:txBody>
      </p:sp>
      <p:sp>
        <p:nvSpPr>
          <p:cNvPr id="18" name="灯片编号占位符 5">
            <a:extLst>
              <a:ext uri="{FF2B5EF4-FFF2-40B4-BE49-F238E27FC236}">
                <a16:creationId xmlns:a16="http://schemas.microsoft.com/office/drawing/2014/main" id="{65E30ABA-630F-4B84-BB7F-171F0D7F36CF}"/>
              </a:ext>
            </a:extLst>
          </p:cNvPr>
          <p:cNvSpPr txBox="1">
            <a:spLocks/>
          </p:cNvSpPr>
          <p:nvPr userDrawn="1"/>
        </p:nvSpPr>
        <p:spPr>
          <a:xfrm>
            <a:off x="8760573" y="6512341"/>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31B76156-88C3-4342-990D-42328ACD652D}" type="slidenum">
              <a:rPr kumimoji="0" lang="zh-CN" altLang="en-US" sz="1200" b="0" i="0" u="none" strike="noStrike" kern="1200" cap="none" spc="0" normalizeH="0" baseline="0" noProof="0" smtClean="0">
                <a:ln>
                  <a:noFill/>
                </a:ln>
                <a:solidFill>
                  <a:srgbClr val="000000">
                    <a:tint val="75000"/>
                  </a:srgbClr>
                </a:solidFill>
                <a:effectLst/>
                <a:uLnTx/>
                <a:uFillTx/>
                <a:latin typeface="Arial"/>
                <a:ea typeface="Microsoft YaHei"/>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srgbClr val="000000">
                  <a:tint val="75000"/>
                </a:srgbClr>
              </a:solidFill>
              <a:effectLst/>
              <a:uLnTx/>
              <a:uFillTx/>
              <a:latin typeface="Arial"/>
              <a:ea typeface="Microsoft YaHei"/>
              <a:cs typeface="+mn-cs"/>
            </a:endParaRPr>
          </a:p>
        </p:txBody>
      </p:sp>
      <p:pic>
        <p:nvPicPr>
          <p:cNvPr id="25" name="图片 24">
            <a:extLst>
              <a:ext uri="{FF2B5EF4-FFF2-40B4-BE49-F238E27FC236}">
                <a16:creationId xmlns:a16="http://schemas.microsoft.com/office/drawing/2014/main" id="{EF3ED44D-F18D-4888-BD33-1F75265F90A8}"/>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17236" y="22962"/>
            <a:ext cx="1654482" cy="479926"/>
          </a:xfrm>
          <a:prstGeom prst="rect">
            <a:avLst/>
          </a:prstGeom>
        </p:spPr>
      </p:pic>
      <p:sp>
        <p:nvSpPr>
          <p:cNvPr id="29" name="Right Triangle 1">
            <a:extLst>
              <a:ext uri="{FF2B5EF4-FFF2-40B4-BE49-F238E27FC236}">
                <a16:creationId xmlns:a16="http://schemas.microsoft.com/office/drawing/2014/main" id="{B791FFC2-30E9-47B4-86AA-1C79348F4193}"/>
              </a:ext>
            </a:extLst>
          </p:cNvPr>
          <p:cNvSpPr/>
          <p:nvPr userDrawn="1"/>
        </p:nvSpPr>
        <p:spPr>
          <a:xfrm flipH="1" flipV="1">
            <a:off x="4421053" y="-48206"/>
            <a:ext cx="7770947" cy="622259"/>
          </a:xfrm>
          <a:custGeom>
            <a:avLst/>
            <a:gdLst>
              <a:gd name="connsiteX0" fmla="*/ 0 w 11176000"/>
              <a:gd name="connsiteY0" fmla="*/ 673100 h 673100"/>
              <a:gd name="connsiteX1" fmla="*/ 0 w 11176000"/>
              <a:gd name="connsiteY1" fmla="*/ 0 h 673100"/>
              <a:gd name="connsiteX2" fmla="*/ 11176000 w 11176000"/>
              <a:gd name="connsiteY2" fmla="*/ 673100 h 673100"/>
              <a:gd name="connsiteX3" fmla="*/ 0 w 11176000"/>
              <a:gd name="connsiteY3" fmla="*/ 673100 h 673100"/>
              <a:gd name="connsiteX0" fmla="*/ 0 w 11176000"/>
              <a:gd name="connsiteY0" fmla="*/ 689203 h 689203"/>
              <a:gd name="connsiteX1" fmla="*/ 0 w 11176000"/>
              <a:gd name="connsiteY1" fmla="*/ 16103 h 689203"/>
              <a:gd name="connsiteX2" fmla="*/ 11176000 w 11176000"/>
              <a:gd name="connsiteY2" fmla="*/ 689203 h 689203"/>
              <a:gd name="connsiteX3" fmla="*/ 0 w 11176000"/>
              <a:gd name="connsiteY3" fmla="*/ 689203 h 689203"/>
              <a:gd name="connsiteX0" fmla="*/ 0 w 11176000"/>
              <a:gd name="connsiteY0" fmla="*/ 685861 h 685861"/>
              <a:gd name="connsiteX1" fmla="*/ 0 w 11176000"/>
              <a:gd name="connsiteY1" fmla="*/ 12761 h 685861"/>
              <a:gd name="connsiteX2" fmla="*/ 11176000 w 11176000"/>
              <a:gd name="connsiteY2" fmla="*/ 685861 h 685861"/>
              <a:gd name="connsiteX3" fmla="*/ 0 w 11176000"/>
              <a:gd name="connsiteY3" fmla="*/ 685861 h 685861"/>
              <a:gd name="connsiteX0" fmla="*/ 0 w 11176000"/>
              <a:gd name="connsiteY0" fmla="*/ 548751 h 548751"/>
              <a:gd name="connsiteX1" fmla="*/ 12700 w 11176000"/>
              <a:gd name="connsiteY1" fmla="*/ 15351 h 548751"/>
              <a:gd name="connsiteX2" fmla="*/ 11176000 w 11176000"/>
              <a:gd name="connsiteY2" fmla="*/ 548751 h 548751"/>
              <a:gd name="connsiteX3" fmla="*/ 0 w 11176000"/>
              <a:gd name="connsiteY3" fmla="*/ 548751 h 548751"/>
              <a:gd name="connsiteX0" fmla="*/ 6350 w 11182350"/>
              <a:gd name="connsiteY0" fmla="*/ 548751 h 548751"/>
              <a:gd name="connsiteX1" fmla="*/ 0 w 11182350"/>
              <a:gd name="connsiteY1" fmla="*/ 15351 h 548751"/>
              <a:gd name="connsiteX2" fmla="*/ 11182350 w 11182350"/>
              <a:gd name="connsiteY2" fmla="*/ 548751 h 548751"/>
              <a:gd name="connsiteX3" fmla="*/ 6350 w 11182350"/>
              <a:gd name="connsiteY3" fmla="*/ 548751 h 548751"/>
            </a:gdLst>
            <a:ahLst/>
            <a:cxnLst>
              <a:cxn ang="0">
                <a:pos x="connsiteX0" y="connsiteY0"/>
              </a:cxn>
              <a:cxn ang="0">
                <a:pos x="connsiteX1" y="connsiteY1"/>
              </a:cxn>
              <a:cxn ang="0">
                <a:pos x="connsiteX2" y="connsiteY2"/>
              </a:cxn>
              <a:cxn ang="0">
                <a:pos x="connsiteX3" y="connsiteY3"/>
              </a:cxn>
            </a:cxnLst>
            <a:rect l="l" t="t" r="r" b="b"/>
            <a:pathLst>
              <a:path w="11182350" h="548751">
                <a:moveTo>
                  <a:pt x="6350" y="548751"/>
                </a:moveTo>
                <a:cubicBezTo>
                  <a:pt x="4233" y="370951"/>
                  <a:pt x="2117" y="193151"/>
                  <a:pt x="0" y="15351"/>
                </a:cubicBezTo>
                <a:cubicBezTo>
                  <a:pt x="4969933" y="-103182"/>
                  <a:pt x="6936317" y="502184"/>
                  <a:pt x="11182350" y="548751"/>
                </a:cubicBezTo>
                <a:lnTo>
                  <a:pt x="6350" y="548751"/>
                </a:lnTo>
                <a:close/>
              </a:path>
            </a:pathLst>
          </a:custGeom>
          <a:solidFill>
            <a:srgbClr val="D0121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Light"/>
              <a:ea typeface="Microsoft YaHei"/>
              <a:cs typeface="+mn-cs"/>
            </a:endParaRPr>
          </a:p>
        </p:txBody>
      </p:sp>
      <p:pic>
        <p:nvPicPr>
          <p:cNvPr id="30" name="图片 29">
            <a:extLst>
              <a:ext uri="{FF2B5EF4-FFF2-40B4-BE49-F238E27FC236}">
                <a16:creationId xmlns:a16="http://schemas.microsoft.com/office/drawing/2014/main" id="{C9AF6E6D-FBBA-4676-B6F0-0046F60161E7}"/>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817236" y="22962"/>
            <a:ext cx="1654482" cy="479926"/>
          </a:xfrm>
          <a:prstGeom prst="rect">
            <a:avLst/>
          </a:prstGeom>
        </p:spPr>
      </p:pic>
      <p:sp>
        <p:nvSpPr>
          <p:cNvPr id="31" name="矩形 30">
            <a:extLst>
              <a:ext uri="{FF2B5EF4-FFF2-40B4-BE49-F238E27FC236}">
                <a16:creationId xmlns:a16="http://schemas.microsoft.com/office/drawing/2014/main" id="{E903CC6A-EFA6-421F-9674-D932B1A4329E}"/>
              </a:ext>
            </a:extLst>
          </p:cNvPr>
          <p:cNvSpPr/>
          <p:nvPr userDrawn="1"/>
        </p:nvSpPr>
        <p:spPr>
          <a:xfrm flipH="1">
            <a:off x="668541" y="405778"/>
            <a:ext cx="63536" cy="563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sp>
        <p:nvSpPr>
          <p:cNvPr id="32" name="标题 1">
            <a:extLst>
              <a:ext uri="{FF2B5EF4-FFF2-40B4-BE49-F238E27FC236}">
                <a16:creationId xmlns:a16="http://schemas.microsoft.com/office/drawing/2014/main" id="{8747F864-434C-4842-AB17-52D11B03BA54}"/>
              </a:ext>
            </a:extLst>
          </p:cNvPr>
          <p:cNvSpPr>
            <a:spLocks noGrp="1"/>
          </p:cNvSpPr>
          <p:nvPr>
            <p:ph type="title"/>
          </p:nvPr>
        </p:nvSpPr>
        <p:spPr>
          <a:xfrm>
            <a:off x="726506" y="24833"/>
            <a:ext cx="10515600" cy="1325563"/>
          </a:xfrm>
        </p:spPr>
        <p:txBody>
          <a:bodyPr/>
          <a:lstStyle>
            <a:lvl1pPr>
              <a:defRPr>
                <a:solidFill>
                  <a:schemeClr val="tx1">
                    <a:lumMod val="65000"/>
                    <a:lumOff val="35000"/>
                  </a:schemeClr>
                </a:solidFill>
                <a:latin typeface="+mj-ea"/>
                <a:ea typeface="+mj-ea"/>
              </a:defRPr>
            </a:lvl1pPr>
          </a:lstStyle>
          <a:p>
            <a:r>
              <a:rPr lang="zh-CN" altLang="en-US" dirty="0"/>
              <a:t>单击此处编辑母版标题样式</a:t>
            </a:r>
          </a:p>
        </p:txBody>
      </p:sp>
      <p:pic>
        <p:nvPicPr>
          <p:cNvPr id="33" name="Picture" descr="Picture">
            <a:extLst>
              <a:ext uri="{FF2B5EF4-FFF2-40B4-BE49-F238E27FC236}">
                <a16:creationId xmlns:a16="http://schemas.microsoft.com/office/drawing/2014/main" id="{7DEA70A1-ADCA-40D7-8AB2-4F34D58821B6}"/>
              </a:ext>
            </a:extLst>
          </p:cNvPr>
          <p:cNvPicPr>
            <a:picLocks noChangeAspect="1"/>
          </p:cNvPicPr>
          <p:nvPr userDrawn="1"/>
        </p:nvPicPr>
        <p:blipFill>
          <a:blip r:embed="rId5" cstate="print">
            <a:alphaModFix/>
          </a:blip>
          <a:stretch>
            <a:fillRect/>
          </a:stretch>
        </p:blipFill>
        <p:spPr>
          <a:xfrm>
            <a:off x="668541" y="1398602"/>
            <a:ext cx="10858500" cy="4721224"/>
          </a:xfrm>
          <a:prstGeom prst="rect">
            <a:avLst/>
          </a:prstGeom>
          <a:effectLst>
            <a:outerShdw blurRad="152400" dist="79726" dir="2700000" algn="ctr">
              <a:srgbClr val="000000">
                <a:alpha val="30000"/>
              </a:srgbClr>
            </a:outerShdw>
          </a:effectLst>
        </p:spPr>
      </p:pic>
      <p:sp>
        <p:nvSpPr>
          <p:cNvPr id="37" name="图片占位符 36">
            <a:extLst>
              <a:ext uri="{FF2B5EF4-FFF2-40B4-BE49-F238E27FC236}">
                <a16:creationId xmlns:a16="http://schemas.microsoft.com/office/drawing/2014/main" id="{76F2F235-A002-43AF-B8DA-6C782D273D0E}"/>
              </a:ext>
            </a:extLst>
          </p:cNvPr>
          <p:cNvSpPr>
            <a:spLocks noGrp="1"/>
          </p:cNvSpPr>
          <p:nvPr>
            <p:ph type="pic" sz="quarter" idx="10"/>
          </p:nvPr>
        </p:nvSpPr>
        <p:spPr>
          <a:xfrm>
            <a:off x="1614057" y="1779549"/>
            <a:ext cx="1844193" cy="1844193"/>
          </a:xfrm>
          <a:custGeom>
            <a:avLst/>
            <a:gdLst>
              <a:gd name="connsiteX0" fmla="*/ 822960 w 1645920"/>
              <a:gd name="connsiteY0" fmla="*/ 0 h 1645920"/>
              <a:gd name="connsiteX1" fmla="*/ 1645920 w 1645920"/>
              <a:gd name="connsiteY1" fmla="*/ 822960 h 1645920"/>
              <a:gd name="connsiteX2" fmla="*/ 822960 w 1645920"/>
              <a:gd name="connsiteY2" fmla="*/ 1645920 h 1645920"/>
              <a:gd name="connsiteX3" fmla="*/ 0 w 1645920"/>
              <a:gd name="connsiteY3" fmla="*/ 822960 h 1645920"/>
              <a:gd name="connsiteX4" fmla="*/ 822960 w 1645920"/>
              <a:gd name="connsiteY4" fmla="*/ 0 h 1645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920" h="1645920">
                <a:moveTo>
                  <a:pt x="822960" y="0"/>
                </a:moveTo>
                <a:cubicBezTo>
                  <a:pt x="1277468" y="0"/>
                  <a:pt x="1645920" y="368452"/>
                  <a:pt x="1645920" y="822960"/>
                </a:cubicBezTo>
                <a:cubicBezTo>
                  <a:pt x="1645920" y="1277468"/>
                  <a:pt x="1277468" y="1645920"/>
                  <a:pt x="822960" y="1645920"/>
                </a:cubicBezTo>
                <a:cubicBezTo>
                  <a:pt x="368452" y="1645920"/>
                  <a:pt x="0" y="1277468"/>
                  <a:pt x="0" y="822960"/>
                </a:cubicBezTo>
                <a:cubicBezTo>
                  <a:pt x="0" y="368452"/>
                  <a:pt x="368452" y="0"/>
                  <a:pt x="822960" y="0"/>
                </a:cubicBezTo>
                <a:close/>
              </a:path>
            </a:pathLst>
          </a:custGeom>
        </p:spPr>
        <p:txBody>
          <a:bodyPr wrap="square">
            <a:noAutofit/>
          </a:bodyPr>
          <a:lstStyle/>
          <a:p>
            <a:endParaRPr lang="zh-CN" altLang="en-US"/>
          </a:p>
        </p:txBody>
      </p:sp>
      <p:sp>
        <p:nvSpPr>
          <p:cNvPr id="38" name="图片占位符 37">
            <a:extLst>
              <a:ext uri="{FF2B5EF4-FFF2-40B4-BE49-F238E27FC236}">
                <a16:creationId xmlns:a16="http://schemas.microsoft.com/office/drawing/2014/main" id="{266E254B-46B0-4FFA-A07A-A3D3213F2D57}"/>
              </a:ext>
            </a:extLst>
          </p:cNvPr>
          <p:cNvSpPr>
            <a:spLocks noGrp="1"/>
          </p:cNvSpPr>
          <p:nvPr>
            <p:ph type="pic" sz="quarter" idx="11"/>
          </p:nvPr>
        </p:nvSpPr>
        <p:spPr>
          <a:xfrm>
            <a:off x="5205218" y="1779549"/>
            <a:ext cx="1844193" cy="1844193"/>
          </a:xfrm>
          <a:custGeom>
            <a:avLst/>
            <a:gdLst>
              <a:gd name="connsiteX0" fmla="*/ 822960 w 1645920"/>
              <a:gd name="connsiteY0" fmla="*/ 0 h 1645920"/>
              <a:gd name="connsiteX1" fmla="*/ 1645920 w 1645920"/>
              <a:gd name="connsiteY1" fmla="*/ 822960 h 1645920"/>
              <a:gd name="connsiteX2" fmla="*/ 822960 w 1645920"/>
              <a:gd name="connsiteY2" fmla="*/ 1645920 h 1645920"/>
              <a:gd name="connsiteX3" fmla="*/ 0 w 1645920"/>
              <a:gd name="connsiteY3" fmla="*/ 822960 h 1645920"/>
              <a:gd name="connsiteX4" fmla="*/ 822960 w 1645920"/>
              <a:gd name="connsiteY4" fmla="*/ 0 h 1645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920" h="1645920">
                <a:moveTo>
                  <a:pt x="822960" y="0"/>
                </a:moveTo>
                <a:cubicBezTo>
                  <a:pt x="1277468" y="0"/>
                  <a:pt x="1645920" y="368452"/>
                  <a:pt x="1645920" y="822960"/>
                </a:cubicBezTo>
                <a:cubicBezTo>
                  <a:pt x="1645920" y="1277468"/>
                  <a:pt x="1277468" y="1645920"/>
                  <a:pt x="822960" y="1645920"/>
                </a:cubicBezTo>
                <a:cubicBezTo>
                  <a:pt x="368452" y="1645920"/>
                  <a:pt x="0" y="1277468"/>
                  <a:pt x="0" y="822960"/>
                </a:cubicBezTo>
                <a:cubicBezTo>
                  <a:pt x="0" y="368452"/>
                  <a:pt x="368452" y="0"/>
                  <a:pt x="822960" y="0"/>
                </a:cubicBezTo>
                <a:close/>
              </a:path>
            </a:pathLst>
          </a:custGeom>
        </p:spPr>
        <p:txBody>
          <a:bodyPr wrap="square">
            <a:noAutofit/>
          </a:bodyPr>
          <a:lstStyle/>
          <a:p>
            <a:endParaRPr lang="zh-CN" altLang="en-US"/>
          </a:p>
        </p:txBody>
      </p:sp>
      <p:sp>
        <p:nvSpPr>
          <p:cNvPr id="39" name="图片占位符 38">
            <a:extLst>
              <a:ext uri="{FF2B5EF4-FFF2-40B4-BE49-F238E27FC236}">
                <a16:creationId xmlns:a16="http://schemas.microsoft.com/office/drawing/2014/main" id="{44546D37-7A68-4C84-8B52-9405B756F033}"/>
              </a:ext>
            </a:extLst>
          </p:cNvPr>
          <p:cNvSpPr>
            <a:spLocks noGrp="1"/>
          </p:cNvSpPr>
          <p:nvPr>
            <p:ph type="pic" sz="quarter" idx="12"/>
          </p:nvPr>
        </p:nvSpPr>
        <p:spPr>
          <a:xfrm>
            <a:off x="8796379" y="1779549"/>
            <a:ext cx="1844193" cy="1844193"/>
          </a:xfrm>
          <a:custGeom>
            <a:avLst/>
            <a:gdLst>
              <a:gd name="connsiteX0" fmla="*/ 822960 w 1645920"/>
              <a:gd name="connsiteY0" fmla="*/ 0 h 1645920"/>
              <a:gd name="connsiteX1" fmla="*/ 1645920 w 1645920"/>
              <a:gd name="connsiteY1" fmla="*/ 822960 h 1645920"/>
              <a:gd name="connsiteX2" fmla="*/ 822960 w 1645920"/>
              <a:gd name="connsiteY2" fmla="*/ 1645920 h 1645920"/>
              <a:gd name="connsiteX3" fmla="*/ 0 w 1645920"/>
              <a:gd name="connsiteY3" fmla="*/ 822960 h 1645920"/>
              <a:gd name="connsiteX4" fmla="*/ 822960 w 1645920"/>
              <a:gd name="connsiteY4" fmla="*/ 0 h 1645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5920" h="1645920">
                <a:moveTo>
                  <a:pt x="822960" y="0"/>
                </a:moveTo>
                <a:cubicBezTo>
                  <a:pt x="1277468" y="0"/>
                  <a:pt x="1645920" y="368452"/>
                  <a:pt x="1645920" y="822960"/>
                </a:cubicBezTo>
                <a:cubicBezTo>
                  <a:pt x="1645920" y="1277468"/>
                  <a:pt x="1277468" y="1645920"/>
                  <a:pt x="822960" y="1645920"/>
                </a:cubicBezTo>
                <a:cubicBezTo>
                  <a:pt x="368452" y="1645920"/>
                  <a:pt x="0" y="1277468"/>
                  <a:pt x="0" y="822960"/>
                </a:cubicBezTo>
                <a:cubicBezTo>
                  <a:pt x="0" y="368452"/>
                  <a:pt x="368452" y="0"/>
                  <a:pt x="822960" y="0"/>
                </a:cubicBezTo>
                <a:close/>
              </a:path>
            </a:pathLst>
          </a:custGeom>
        </p:spPr>
        <p:txBody>
          <a:bodyPr wrap="square">
            <a:noAutofit/>
          </a:bodyPr>
          <a:lstStyle/>
          <a:p>
            <a:endParaRPr lang="zh-CN" altLang="en-US"/>
          </a:p>
        </p:txBody>
      </p:sp>
      <p:sp>
        <p:nvSpPr>
          <p:cNvPr id="40" name="文本占位符 5">
            <a:extLst>
              <a:ext uri="{FF2B5EF4-FFF2-40B4-BE49-F238E27FC236}">
                <a16:creationId xmlns:a16="http://schemas.microsoft.com/office/drawing/2014/main" id="{6D2E335D-462E-4D95-972F-CC7E76BC3D39}"/>
              </a:ext>
            </a:extLst>
          </p:cNvPr>
          <p:cNvSpPr>
            <a:spLocks noGrp="1"/>
          </p:cNvSpPr>
          <p:nvPr>
            <p:ph type="body" sz="quarter" idx="13"/>
          </p:nvPr>
        </p:nvSpPr>
        <p:spPr>
          <a:xfrm>
            <a:off x="1614057" y="4052895"/>
            <a:ext cx="2030936" cy="1150269"/>
          </a:xfrm>
        </p:spPr>
        <p:txBody>
          <a:bodyPr>
            <a:normAutofit/>
          </a:bodyPr>
          <a:lstStyle>
            <a:lvl1pPr marL="0" indent="0">
              <a:lnSpc>
                <a:spcPct val="150000"/>
              </a:lnSpc>
              <a:buFontTx/>
              <a:buNone/>
              <a:defRPr sz="2400">
                <a:solidFill>
                  <a:schemeClr val="tx1">
                    <a:lumMod val="65000"/>
                    <a:lumOff val="35000"/>
                  </a:schemeClr>
                </a:solidFill>
                <a:latin typeface="+mn-ea"/>
                <a:ea typeface="+mn-ea"/>
              </a:defRPr>
            </a:lvl1pPr>
          </a:lstStyle>
          <a:p>
            <a:pPr lvl="0"/>
            <a:r>
              <a:rPr lang="zh-CN" altLang="en-US" dirty="0"/>
              <a:t>单击此处编辑母版文本样</a:t>
            </a:r>
          </a:p>
        </p:txBody>
      </p:sp>
      <p:sp>
        <p:nvSpPr>
          <p:cNvPr id="41" name="文本占位符 5">
            <a:extLst>
              <a:ext uri="{FF2B5EF4-FFF2-40B4-BE49-F238E27FC236}">
                <a16:creationId xmlns:a16="http://schemas.microsoft.com/office/drawing/2014/main" id="{44955D03-6591-4D32-AA2F-F73970E4DFDF}"/>
              </a:ext>
            </a:extLst>
          </p:cNvPr>
          <p:cNvSpPr>
            <a:spLocks noGrp="1"/>
          </p:cNvSpPr>
          <p:nvPr>
            <p:ph type="body" sz="quarter" idx="14"/>
          </p:nvPr>
        </p:nvSpPr>
        <p:spPr>
          <a:xfrm>
            <a:off x="5205218" y="4052895"/>
            <a:ext cx="2030936" cy="1150269"/>
          </a:xfrm>
        </p:spPr>
        <p:txBody>
          <a:bodyPr>
            <a:normAutofit/>
          </a:bodyPr>
          <a:lstStyle>
            <a:lvl1pPr marL="0" indent="0">
              <a:lnSpc>
                <a:spcPct val="150000"/>
              </a:lnSpc>
              <a:buFontTx/>
              <a:buNone/>
              <a:defRPr sz="2400">
                <a:solidFill>
                  <a:schemeClr val="tx1">
                    <a:lumMod val="65000"/>
                    <a:lumOff val="35000"/>
                  </a:schemeClr>
                </a:solidFill>
                <a:latin typeface="+mn-ea"/>
                <a:ea typeface="+mn-ea"/>
              </a:defRPr>
            </a:lvl1pPr>
          </a:lstStyle>
          <a:p>
            <a:pPr lvl="0"/>
            <a:r>
              <a:rPr lang="zh-CN" altLang="en-US" dirty="0"/>
              <a:t>单击此处编辑母版文本样</a:t>
            </a:r>
          </a:p>
        </p:txBody>
      </p:sp>
      <p:sp>
        <p:nvSpPr>
          <p:cNvPr id="42" name="文本占位符 5">
            <a:extLst>
              <a:ext uri="{FF2B5EF4-FFF2-40B4-BE49-F238E27FC236}">
                <a16:creationId xmlns:a16="http://schemas.microsoft.com/office/drawing/2014/main" id="{1216E3E1-4471-4D9D-A151-530F1E81F3F3}"/>
              </a:ext>
            </a:extLst>
          </p:cNvPr>
          <p:cNvSpPr>
            <a:spLocks noGrp="1"/>
          </p:cNvSpPr>
          <p:nvPr>
            <p:ph type="body" sz="quarter" idx="15"/>
          </p:nvPr>
        </p:nvSpPr>
        <p:spPr>
          <a:xfrm>
            <a:off x="8796379" y="4052895"/>
            <a:ext cx="2030936" cy="1150269"/>
          </a:xfrm>
        </p:spPr>
        <p:txBody>
          <a:bodyPr>
            <a:normAutofit/>
          </a:bodyPr>
          <a:lstStyle>
            <a:lvl1pPr marL="0" indent="0">
              <a:lnSpc>
                <a:spcPct val="150000"/>
              </a:lnSpc>
              <a:buFontTx/>
              <a:buNone/>
              <a:defRPr sz="2400">
                <a:solidFill>
                  <a:schemeClr val="tx1">
                    <a:lumMod val="65000"/>
                    <a:lumOff val="35000"/>
                  </a:schemeClr>
                </a:solidFill>
                <a:latin typeface="+mn-ea"/>
                <a:ea typeface="+mn-ea"/>
              </a:defRPr>
            </a:lvl1pPr>
          </a:lstStyle>
          <a:p>
            <a:pPr lvl="0"/>
            <a:r>
              <a:rPr lang="zh-CN" altLang="en-US" dirty="0"/>
              <a:t>单击此处编辑母版文本样</a:t>
            </a:r>
          </a:p>
        </p:txBody>
      </p:sp>
    </p:spTree>
    <p:extLst>
      <p:ext uri="{BB962C8B-B14F-4D97-AF65-F5344CB8AC3E}">
        <p14:creationId xmlns:p14="http://schemas.microsoft.com/office/powerpoint/2010/main" val="781288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封底页-湖南大学模板">
    <p:bg>
      <p:bgPr>
        <a:solidFill>
          <a:schemeClr val="accent1"/>
        </a:solidFill>
        <a:effectLst/>
      </p:bgPr>
    </p:bg>
    <p:spTree>
      <p:nvGrpSpPr>
        <p:cNvPr id="1" name=""/>
        <p:cNvGrpSpPr/>
        <p:nvPr/>
      </p:nvGrpSpPr>
      <p:grpSpPr>
        <a:xfrm>
          <a:off x="0" y="0"/>
          <a:ext cx="0" cy="0"/>
          <a:chOff x="0" y="0"/>
          <a:chExt cx="0" cy="0"/>
        </a:xfrm>
      </p:grpSpPr>
      <p:pic>
        <p:nvPicPr>
          <p:cNvPr id="18" name="图片 17" descr="图片包含 户外, 建筑物, 天空, 树&#10;&#10;描述已自动生成">
            <a:extLst>
              <a:ext uri="{FF2B5EF4-FFF2-40B4-BE49-F238E27FC236}">
                <a16:creationId xmlns:a16="http://schemas.microsoft.com/office/drawing/2014/main" id="{1963992D-865A-498E-BC5C-156E64FF89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2" t="700" r="4123" b="19864"/>
          <a:stretch/>
        </p:blipFill>
        <p:spPr>
          <a:xfrm>
            <a:off x="-16361" y="0"/>
            <a:ext cx="12216541" cy="5685533"/>
          </a:xfrm>
          <a:prstGeom prst="rect">
            <a:avLst/>
          </a:prstGeom>
        </p:spPr>
      </p:pic>
      <p:sp>
        <p:nvSpPr>
          <p:cNvPr id="12" name="矩形 11">
            <a:extLst>
              <a:ext uri="{FF2B5EF4-FFF2-40B4-BE49-F238E27FC236}">
                <a16:creationId xmlns:a16="http://schemas.microsoft.com/office/drawing/2014/main" id="{E07A3DAF-7660-4E8C-A746-013DFB58F67C}"/>
              </a:ext>
            </a:extLst>
          </p:cNvPr>
          <p:cNvSpPr/>
          <p:nvPr userDrawn="1"/>
        </p:nvSpPr>
        <p:spPr>
          <a:xfrm>
            <a:off x="-4091" y="0"/>
            <a:ext cx="12208361" cy="5896790"/>
          </a:xfrm>
          <a:prstGeom prst="rect">
            <a:avLst/>
          </a:prstGeom>
          <a:solidFill>
            <a:schemeClr val="accent1">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grpSp>
        <p:nvGrpSpPr>
          <p:cNvPr id="9" name="组合 8">
            <a:extLst>
              <a:ext uri="{FF2B5EF4-FFF2-40B4-BE49-F238E27FC236}">
                <a16:creationId xmlns:a16="http://schemas.microsoft.com/office/drawing/2014/main" id="{FD99CAB8-391E-4BB1-9CF0-AAF2AB6F0C26}"/>
              </a:ext>
            </a:extLst>
          </p:cNvPr>
          <p:cNvGrpSpPr/>
          <p:nvPr userDrawn="1"/>
        </p:nvGrpSpPr>
        <p:grpSpPr>
          <a:xfrm>
            <a:off x="0" y="4673703"/>
            <a:ext cx="12200180" cy="750929"/>
            <a:chOff x="-14544" y="4884668"/>
            <a:chExt cx="12221088" cy="586767"/>
          </a:xfrm>
          <a:solidFill>
            <a:schemeClr val="bg1">
              <a:lumMod val="95000"/>
            </a:schemeClr>
          </a:solidFill>
        </p:grpSpPr>
        <p:sp>
          <p:nvSpPr>
            <p:cNvPr id="10" name="矩形 8">
              <a:extLst>
                <a:ext uri="{FF2B5EF4-FFF2-40B4-BE49-F238E27FC236}">
                  <a16:creationId xmlns:a16="http://schemas.microsoft.com/office/drawing/2014/main" id="{DB3E3EDC-9CCC-4352-8D87-3ACBE8C4A662}"/>
                </a:ext>
              </a:extLst>
            </p:cNvPr>
            <p:cNvSpPr/>
            <p:nvPr/>
          </p:nvSpPr>
          <p:spPr>
            <a:xfrm>
              <a:off x="-14544" y="4884668"/>
              <a:ext cx="6148644" cy="586767"/>
            </a:xfrm>
            <a:custGeom>
              <a:avLst/>
              <a:gdLst>
                <a:gd name="connsiteX0" fmla="*/ 0 w 6110544"/>
                <a:gd name="connsiteY0" fmla="*/ 0 h 112035"/>
                <a:gd name="connsiteX1" fmla="*/ 6110544 w 6110544"/>
                <a:gd name="connsiteY1" fmla="*/ 0 h 112035"/>
                <a:gd name="connsiteX2" fmla="*/ 6110544 w 6110544"/>
                <a:gd name="connsiteY2" fmla="*/ 112035 h 112035"/>
                <a:gd name="connsiteX3" fmla="*/ 0 w 6110544"/>
                <a:gd name="connsiteY3" fmla="*/ 112035 h 112035"/>
                <a:gd name="connsiteX4" fmla="*/ 0 w 6110544"/>
                <a:gd name="connsiteY4" fmla="*/ 0 h 112035"/>
                <a:gd name="connsiteX0" fmla="*/ 0 w 6123244"/>
                <a:gd name="connsiteY0" fmla="*/ 0 h 594635"/>
                <a:gd name="connsiteX1" fmla="*/ 6110544 w 6123244"/>
                <a:gd name="connsiteY1" fmla="*/ 0 h 594635"/>
                <a:gd name="connsiteX2" fmla="*/ 6123244 w 6123244"/>
                <a:gd name="connsiteY2" fmla="*/ 594635 h 594635"/>
                <a:gd name="connsiteX3" fmla="*/ 0 w 6123244"/>
                <a:gd name="connsiteY3" fmla="*/ 112035 h 594635"/>
                <a:gd name="connsiteX4" fmla="*/ 0 w 6123244"/>
                <a:gd name="connsiteY4" fmla="*/ 0 h 594635"/>
                <a:gd name="connsiteX0" fmla="*/ 0 w 6148644"/>
                <a:gd name="connsiteY0" fmla="*/ 0 h 594635"/>
                <a:gd name="connsiteX1" fmla="*/ 6148644 w 6148644"/>
                <a:gd name="connsiteY1" fmla="*/ 393700 h 594635"/>
                <a:gd name="connsiteX2" fmla="*/ 6123244 w 6148644"/>
                <a:gd name="connsiteY2" fmla="*/ 594635 h 594635"/>
                <a:gd name="connsiteX3" fmla="*/ 0 w 6148644"/>
                <a:gd name="connsiteY3" fmla="*/ 112035 h 594635"/>
                <a:gd name="connsiteX4" fmla="*/ 0 w 6148644"/>
                <a:gd name="connsiteY4" fmla="*/ 0 h 594635"/>
                <a:gd name="connsiteX0" fmla="*/ 0 w 6148644"/>
                <a:gd name="connsiteY0" fmla="*/ 0 h 594635"/>
                <a:gd name="connsiteX1" fmla="*/ 6148644 w 6148644"/>
                <a:gd name="connsiteY1" fmla="*/ 393700 h 594635"/>
                <a:gd name="connsiteX2" fmla="*/ 6123244 w 6148644"/>
                <a:gd name="connsiteY2" fmla="*/ 594635 h 594635"/>
                <a:gd name="connsiteX3" fmla="*/ 0 w 6148644"/>
                <a:gd name="connsiteY3" fmla="*/ 112035 h 594635"/>
                <a:gd name="connsiteX4" fmla="*/ 0 w 6148644"/>
                <a:gd name="connsiteY4" fmla="*/ 0 h 594635"/>
                <a:gd name="connsiteX0" fmla="*/ 0 w 6148644"/>
                <a:gd name="connsiteY0" fmla="*/ 0 h 594635"/>
                <a:gd name="connsiteX1" fmla="*/ 6148644 w 6148644"/>
                <a:gd name="connsiteY1" fmla="*/ 393700 h 594635"/>
                <a:gd name="connsiteX2" fmla="*/ 6123244 w 6148644"/>
                <a:gd name="connsiteY2" fmla="*/ 594635 h 594635"/>
                <a:gd name="connsiteX3" fmla="*/ 0 w 6148644"/>
                <a:gd name="connsiteY3" fmla="*/ 112035 h 594635"/>
                <a:gd name="connsiteX4" fmla="*/ 0 w 6148644"/>
                <a:gd name="connsiteY4" fmla="*/ 0 h 594635"/>
                <a:gd name="connsiteX0" fmla="*/ 0 w 6148644"/>
                <a:gd name="connsiteY0" fmla="*/ 42932 h 637567"/>
                <a:gd name="connsiteX1" fmla="*/ 6148644 w 6148644"/>
                <a:gd name="connsiteY1" fmla="*/ 436632 h 637567"/>
                <a:gd name="connsiteX2" fmla="*/ 6123244 w 6148644"/>
                <a:gd name="connsiteY2" fmla="*/ 637567 h 637567"/>
                <a:gd name="connsiteX3" fmla="*/ 0 w 6148644"/>
                <a:gd name="connsiteY3" fmla="*/ 154967 h 637567"/>
                <a:gd name="connsiteX4" fmla="*/ 0 w 6148644"/>
                <a:gd name="connsiteY4" fmla="*/ 42932 h 637567"/>
                <a:gd name="connsiteX0" fmla="*/ 0 w 6148644"/>
                <a:gd name="connsiteY0" fmla="*/ 42932 h 637567"/>
                <a:gd name="connsiteX1" fmla="*/ 6148644 w 6148644"/>
                <a:gd name="connsiteY1" fmla="*/ 436632 h 637567"/>
                <a:gd name="connsiteX2" fmla="*/ 6123244 w 6148644"/>
                <a:gd name="connsiteY2" fmla="*/ 637567 h 637567"/>
                <a:gd name="connsiteX3" fmla="*/ 0 w 6148644"/>
                <a:gd name="connsiteY3" fmla="*/ 154967 h 637567"/>
                <a:gd name="connsiteX4" fmla="*/ 0 w 6148644"/>
                <a:gd name="connsiteY4" fmla="*/ 42932 h 637567"/>
                <a:gd name="connsiteX0" fmla="*/ 0 w 6148644"/>
                <a:gd name="connsiteY0" fmla="*/ 42932 h 586767"/>
                <a:gd name="connsiteX1" fmla="*/ 6148644 w 6148644"/>
                <a:gd name="connsiteY1" fmla="*/ 436632 h 586767"/>
                <a:gd name="connsiteX2" fmla="*/ 6123244 w 6148644"/>
                <a:gd name="connsiteY2" fmla="*/ 586767 h 586767"/>
                <a:gd name="connsiteX3" fmla="*/ 0 w 6148644"/>
                <a:gd name="connsiteY3" fmla="*/ 154967 h 586767"/>
                <a:gd name="connsiteX4" fmla="*/ 0 w 6148644"/>
                <a:gd name="connsiteY4" fmla="*/ 42932 h 586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8644" h="586767">
                  <a:moveTo>
                    <a:pt x="0" y="42932"/>
                  </a:moveTo>
                  <a:cubicBezTo>
                    <a:pt x="2049548" y="174165"/>
                    <a:pt x="4340396" y="-329601"/>
                    <a:pt x="6148644" y="436632"/>
                  </a:cubicBezTo>
                  <a:lnTo>
                    <a:pt x="6123244" y="586767"/>
                  </a:lnTo>
                  <a:cubicBezTo>
                    <a:pt x="4399663" y="-272600"/>
                    <a:pt x="2041081" y="315834"/>
                    <a:pt x="0" y="154967"/>
                  </a:cubicBezTo>
                  <a:lnTo>
                    <a:pt x="0" y="42932"/>
                  </a:lnTo>
                  <a:close/>
                </a:path>
              </a:pathLst>
            </a:custGeom>
            <a:grp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666666"/>
                </a:solidFill>
                <a:effectLst/>
                <a:uLnTx/>
                <a:uFillTx/>
                <a:latin typeface="等线" panose="020F0502020204030204"/>
                <a:ea typeface="等线" panose="02010600030101010101" pitchFamily="2" charset="-122"/>
                <a:cs typeface="+mn-cs"/>
              </a:endParaRPr>
            </a:p>
          </p:txBody>
        </p:sp>
        <p:sp>
          <p:nvSpPr>
            <p:cNvPr id="11" name="矩形 8">
              <a:extLst>
                <a:ext uri="{FF2B5EF4-FFF2-40B4-BE49-F238E27FC236}">
                  <a16:creationId xmlns:a16="http://schemas.microsoft.com/office/drawing/2014/main" id="{E630D1B6-D495-437D-AD41-3A81317CF330}"/>
                </a:ext>
              </a:extLst>
            </p:cNvPr>
            <p:cNvSpPr/>
            <p:nvPr/>
          </p:nvSpPr>
          <p:spPr>
            <a:xfrm flipH="1">
              <a:off x="6057900" y="4884668"/>
              <a:ext cx="6148644" cy="586767"/>
            </a:xfrm>
            <a:custGeom>
              <a:avLst/>
              <a:gdLst>
                <a:gd name="connsiteX0" fmla="*/ 0 w 6110544"/>
                <a:gd name="connsiteY0" fmla="*/ 0 h 112035"/>
                <a:gd name="connsiteX1" fmla="*/ 6110544 w 6110544"/>
                <a:gd name="connsiteY1" fmla="*/ 0 h 112035"/>
                <a:gd name="connsiteX2" fmla="*/ 6110544 w 6110544"/>
                <a:gd name="connsiteY2" fmla="*/ 112035 h 112035"/>
                <a:gd name="connsiteX3" fmla="*/ 0 w 6110544"/>
                <a:gd name="connsiteY3" fmla="*/ 112035 h 112035"/>
                <a:gd name="connsiteX4" fmla="*/ 0 w 6110544"/>
                <a:gd name="connsiteY4" fmla="*/ 0 h 112035"/>
                <a:gd name="connsiteX0" fmla="*/ 0 w 6123244"/>
                <a:gd name="connsiteY0" fmla="*/ 0 h 594635"/>
                <a:gd name="connsiteX1" fmla="*/ 6110544 w 6123244"/>
                <a:gd name="connsiteY1" fmla="*/ 0 h 594635"/>
                <a:gd name="connsiteX2" fmla="*/ 6123244 w 6123244"/>
                <a:gd name="connsiteY2" fmla="*/ 594635 h 594635"/>
                <a:gd name="connsiteX3" fmla="*/ 0 w 6123244"/>
                <a:gd name="connsiteY3" fmla="*/ 112035 h 594635"/>
                <a:gd name="connsiteX4" fmla="*/ 0 w 6123244"/>
                <a:gd name="connsiteY4" fmla="*/ 0 h 594635"/>
                <a:gd name="connsiteX0" fmla="*/ 0 w 6148644"/>
                <a:gd name="connsiteY0" fmla="*/ 0 h 594635"/>
                <a:gd name="connsiteX1" fmla="*/ 6148644 w 6148644"/>
                <a:gd name="connsiteY1" fmla="*/ 393700 h 594635"/>
                <a:gd name="connsiteX2" fmla="*/ 6123244 w 6148644"/>
                <a:gd name="connsiteY2" fmla="*/ 594635 h 594635"/>
                <a:gd name="connsiteX3" fmla="*/ 0 w 6148644"/>
                <a:gd name="connsiteY3" fmla="*/ 112035 h 594635"/>
                <a:gd name="connsiteX4" fmla="*/ 0 w 6148644"/>
                <a:gd name="connsiteY4" fmla="*/ 0 h 594635"/>
                <a:gd name="connsiteX0" fmla="*/ 0 w 6148644"/>
                <a:gd name="connsiteY0" fmla="*/ 0 h 594635"/>
                <a:gd name="connsiteX1" fmla="*/ 6148644 w 6148644"/>
                <a:gd name="connsiteY1" fmla="*/ 393700 h 594635"/>
                <a:gd name="connsiteX2" fmla="*/ 6123244 w 6148644"/>
                <a:gd name="connsiteY2" fmla="*/ 594635 h 594635"/>
                <a:gd name="connsiteX3" fmla="*/ 0 w 6148644"/>
                <a:gd name="connsiteY3" fmla="*/ 112035 h 594635"/>
                <a:gd name="connsiteX4" fmla="*/ 0 w 6148644"/>
                <a:gd name="connsiteY4" fmla="*/ 0 h 594635"/>
                <a:gd name="connsiteX0" fmla="*/ 0 w 6148644"/>
                <a:gd name="connsiteY0" fmla="*/ 0 h 594635"/>
                <a:gd name="connsiteX1" fmla="*/ 6148644 w 6148644"/>
                <a:gd name="connsiteY1" fmla="*/ 393700 h 594635"/>
                <a:gd name="connsiteX2" fmla="*/ 6123244 w 6148644"/>
                <a:gd name="connsiteY2" fmla="*/ 594635 h 594635"/>
                <a:gd name="connsiteX3" fmla="*/ 0 w 6148644"/>
                <a:gd name="connsiteY3" fmla="*/ 112035 h 594635"/>
                <a:gd name="connsiteX4" fmla="*/ 0 w 6148644"/>
                <a:gd name="connsiteY4" fmla="*/ 0 h 594635"/>
                <a:gd name="connsiteX0" fmla="*/ 0 w 6148644"/>
                <a:gd name="connsiteY0" fmla="*/ 42932 h 637567"/>
                <a:gd name="connsiteX1" fmla="*/ 6148644 w 6148644"/>
                <a:gd name="connsiteY1" fmla="*/ 436632 h 637567"/>
                <a:gd name="connsiteX2" fmla="*/ 6123244 w 6148644"/>
                <a:gd name="connsiteY2" fmla="*/ 637567 h 637567"/>
                <a:gd name="connsiteX3" fmla="*/ 0 w 6148644"/>
                <a:gd name="connsiteY3" fmla="*/ 154967 h 637567"/>
                <a:gd name="connsiteX4" fmla="*/ 0 w 6148644"/>
                <a:gd name="connsiteY4" fmla="*/ 42932 h 637567"/>
                <a:gd name="connsiteX0" fmla="*/ 0 w 6148644"/>
                <a:gd name="connsiteY0" fmla="*/ 42932 h 637567"/>
                <a:gd name="connsiteX1" fmla="*/ 6148644 w 6148644"/>
                <a:gd name="connsiteY1" fmla="*/ 436632 h 637567"/>
                <a:gd name="connsiteX2" fmla="*/ 6123244 w 6148644"/>
                <a:gd name="connsiteY2" fmla="*/ 637567 h 637567"/>
                <a:gd name="connsiteX3" fmla="*/ 0 w 6148644"/>
                <a:gd name="connsiteY3" fmla="*/ 154967 h 637567"/>
                <a:gd name="connsiteX4" fmla="*/ 0 w 6148644"/>
                <a:gd name="connsiteY4" fmla="*/ 42932 h 637567"/>
                <a:gd name="connsiteX0" fmla="*/ 0 w 6148644"/>
                <a:gd name="connsiteY0" fmla="*/ 42932 h 586767"/>
                <a:gd name="connsiteX1" fmla="*/ 6148644 w 6148644"/>
                <a:gd name="connsiteY1" fmla="*/ 436632 h 586767"/>
                <a:gd name="connsiteX2" fmla="*/ 6123244 w 6148644"/>
                <a:gd name="connsiteY2" fmla="*/ 586767 h 586767"/>
                <a:gd name="connsiteX3" fmla="*/ 0 w 6148644"/>
                <a:gd name="connsiteY3" fmla="*/ 154967 h 586767"/>
                <a:gd name="connsiteX4" fmla="*/ 0 w 6148644"/>
                <a:gd name="connsiteY4" fmla="*/ 42932 h 586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8644" h="586767">
                  <a:moveTo>
                    <a:pt x="0" y="42932"/>
                  </a:moveTo>
                  <a:cubicBezTo>
                    <a:pt x="2049548" y="174165"/>
                    <a:pt x="4340396" y="-329601"/>
                    <a:pt x="6148644" y="436632"/>
                  </a:cubicBezTo>
                  <a:lnTo>
                    <a:pt x="6123244" y="586767"/>
                  </a:lnTo>
                  <a:cubicBezTo>
                    <a:pt x="4399663" y="-272600"/>
                    <a:pt x="2041081" y="315834"/>
                    <a:pt x="0" y="154967"/>
                  </a:cubicBezTo>
                  <a:lnTo>
                    <a:pt x="0" y="42932"/>
                  </a:lnTo>
                  <a:close/>
                </a:path>
              </a:pathLst>
            </a:custGeom>
            <a:grp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rgbClr val="666666"/>
                </a:solidFill>
                <a:effectLst/>
                <a:uLnTx/>
                <a:uFillTx/>
                <a:latin typeface="等线" panose="020F0502020204030204"/>
                <a:ea typeface="等线" panose="02010600030101010101" pitchFamily="2" charset="-122"/>
                <a:cs typeface="+mn-cs"/>
              </a:endParaRPr>
            </a:p>
          </p:txBody>
        </p:sp>
      </p:grpSp>
      <p:sp>
        <p:nvSpPr>
          <p:cNvPr id="8" name="五边形 5">
            <a:extLst>
              <a:ext uri="{FF2B5EF4-FFF2-40B4-BE49-F238E27FC236}">
                <a16:creationId xmlns:a16="http://schemas.microsoft.com/office/drawing/2014/main" id="{FC9FB1FC-8714-4D45-A479-C83A100DCF28}"/>
              </a:ext>
            </a:extLst>
          </p:cNvPr>
          <p:cNvSpPr/>
          <p:nvPr userDrawn="1"/>
        </p:nvSpPr>
        <p:spPr>
          <a:xfrm>
            <a:off x="0" y="5243314"/>
            <a:ext cx="12192000" cy="1696421"/>
          </a:xfrm>
          <a:custGeom>
            <a:avLst/>
            <a:gdLst>
              <a:gd name="connsiteX0" fmla="*/ 4 w 3514725"/>
              <a:gd name="connsiteY0" fmla="*/ 462054 h 1209675"/>
              <a:gd name="connsiteX1" fmla="*/ 1757363 w 3514725"/>
              <a:gd name="connsiteY1" fmla="*/ 0 h 1209675"/>
              <a:gd name="connsiteX2" fmla="*/ 3514721 w 3514725"/>
              <a:gd name="connsiteY2" fmla="*/ 462054 h 1209675"/>
              <a:gd name="connsiteX3" fmla="*/ 2843470 w 3514725"/>
              <a:gd name="connsiteY3" fmla="*/ 1209672 h 1209675"/>
              <a:gd name="connsiteX4" fmla="*/ 671255 w 3514725"/>
              <a:gd name="connsiteY4" fmla="*/ 1209672 h 1209675"/>
              <a:gd name="connsiteX5" fmla="*/ 4 w 3514725"/>
              <a:gd name="connsiteY5" fmla="*/ 462054 h 1209675"/>
              <a:gd name="connsiteX0" fmla="*/ 0 w 3767134"/>
              <a:gd name="connsiteY0" fmla="*/ 328704 h 1076322"/>
              <a:gd name="connsiteX1" fmla="*/ 3767134 w 3767134"/>
              <a:gd name="connsiteY1" fmla="*/ 0 h 1076322"/>
              <a:gd name="connsiteX2" fmla="*/ 3514717 w 3767134"/>
              <a:gd name="connsiteY2" fmla="*/ 328704 h 1076322"/>
              <a:gd name="connsiteX3" fmla="*/ 2843466 w 3767134"/>
              <a:gd name="connsiteY3" fmla="*/ 1076322 h 1076322"/>
              <a:gd name="connsiteX4" fmla="*/ 671251 w 3767134"/>
              <a:gd name="connsiteY4" fmla="*/ 1076322 h 1076322"/>
              <a:gd name="connsiteX5" fmla="*/ 0 w 3767134"/>
              <a:gd name="connsiteY5" fmla="*/ 328704 h 1076322"/>
              <a:gd name="connsiteX0" fmla="*/ 0 w 9368091"/>
              <a:gd name="connsiteY0" fmla="*/ 328704 h 1504947"/>
              <a:gd name="connsiteX1" fmla="*/ 3767134 w 9368091"/>
              <a:gd name="connsiteY1" fmla="*/ 0 h 1504947"/>
              <a:gd name="connsiteX2" fmla="*/ 3514717 w 9368091"/>
              <a:gd name="connsiteY2" fmla="*/ 328704 h 1504947"/>
              <a:gd name="connsiteX3" fmla="*/ 9368091 w 9368091"/>
              <a:gd name="connsiteY3" fmla="*/ 1504947 h 1504947"/>
              <a:gd name="connsiteX4" fmla="*/ 671251 w 9368091"/>
              <a:gd name="connsiteY4" fmla="*/ 1076322 h 1504947"/>
              <a:gd name="connsiteX5" fmla="*/ 0 w 9368091"/>
              <a:gd name="connsiteY5" fmla="*/ 328704 h 1504947"/>
              <a:gd name="connsiteX0" fmla="*/ 0 w 9368091"/>
              <a:gd name="connsiteY0" fmla="*/ 657225 h 1833468"/>
              <a:gd name="connsiteX1" fmla="*/ 3767134 w 9368091"/>
              <a:gd name="connsiteY1" fmla="*/ 328521 h 1833468"/>
              <a:gd name="connsiteX2" fmla="*/ 9363067 w 9368091"/>
              <a:gd name="connsiteY2" fmla="*/ 0 h 1833468"/>
              <a:gd name="connsiteX3" fmla="*/ 9368091 w 9368091"/>
              <a:gd name="connsiteY3" fmla="*/ 1833468 h 1833468"/>
              <a:gd name="connsiteX4" fmla="*/ 671251 w 9368091"/>
              <a:gd name="connsiteY4" fmla="*/ 1404843 h 1833468"/>
              <a:gd name="connsiteX5" fmla="*/ 0 w 9368091"/>
              <a:gd name="connsiteY5" fmla="*/ 657225 h 1833468"/>
              <a:gd name="connsiteX0" fmla="*/ 0 w 11349291"/>
              <a:gd name="connsiteY0" fmla="*/ 0 h 1852518"/>
              <a:gd name="connsiteX1" fmla="*/ 5748334 w 11349291"/>
              <a:gd name="connsiteY1" fmla="*/ 347571 h 1852518"/>
              <a:gd name="connsiteX2" fmla="*/ 11344267 w 11349291"/>
              <a:gd name="connsiteY2" fmla="*/ 19050 h 1852518"/>
              <a:gd name="connsiteX3" fmla="*/ 11349291 w 11349291"/>
              <a:gd name="connsiteY3" fmla="*/ 1852518 h 1852518"/>
              <a:gd name="connsiteX4" fmla="*/ 2652451 w 11349291"/>
              <a:gd name="connsiteY4" fmla="*/ 1423893 h 1852518"/>
              <a:gd name="connsiteX5" fmla="*/ 0 w 11349291"/>
              <a:gd name="connsiteY5" fmla="*/ 0 h 1852518"/>
              <a:gd name="connsiteX0" fmla="*/ 24074 w 11373365"/>
              <a:gd name="connsiteY0" fmla="*/ 0 h 1890618"/>
              <a:gd name="connsiteX1" fmla="*/ 5772408 w 11373365"/>
              <a:gd name="connsiteY1" fmla="*/ 347571 h 1890618"/>
              <a:gd name="connsiteX2" fmla="*/ 11368341 w 11373365"/>
              <a:gd name="connsiteY2" fmla="*/ 19050 h 1890618"/>
              <a:gd name="connsiteX3" fmla="*/ 11373365 w 11373365"/>
              <a:gd name="connsiteY3" fmla="*/ 1852518 h 1890618"/>
              <a:gd name="connsiteX4" fmla="*/ 0 w 11373365"/>
              <a:gd name="connsiteY4" fmla="*/ 1890618 h 1890618"/>
              <a:gd name="connsiteX5" fmla="*/ 24074 w 11373365"/>
              <a:gd name="connsiteY5" fmla="*/ 0 h 1890618"/>
              <a:gd name="connsiteX0" fmla="*/ 24074 w 11787446"/>
              <a:gd name="connsiteY0" fmla="*/ 0 h 1890618"/>
              <a:gd name="connsiteX1" fmla="*/ 5772408 w 11787446"/>
              <a:gd name="connsiteY1" fmla="*/ 347571 h 1890618"/>
              <a:gd name="connsiteX2" fmla="*/ 11787441 w 11787446"/>
              <a:gd name="connsiteY2" fmla="*/ 47625 h 1890618"/>
              <a:gd name="connsiteX3" fmla="*/ 11373365 w 11787446"/>
              <a:gd name="connsiteY3" fmla="*/ 1852518 h 1890618"/>
              <a:gd name="connsiteX4" fmla="*/ 0 w 11787446"/>
              <a:gd name="connsiteY4" fmla="*/ 1890618 h 1890618"/>
              <a:gd name="connsiteX5" fmla="*/ 24074 w 11787446"/>
              <a:gd name="connsiteY5" fmla="*/ 0 h 1890618"/>
              <a:gd name="connsiteX0" fmla="*/ 24074 w 11859140"/>
              <a:gd name="connsiteY0" fmla="*/ 0 h 1890618"/>
              <a:gd name="connsiteX1" fmla="*/ 5772408 w 11859140"/>
              <a:gd name="connsiteY1" fmla="*/ 347571 h 1890618"/>
              <a:gd name="connsiteX2" fmla="*/ 11787441 w 11859140"/>
              <a:gd name="connsiteY2" fmla="*/ 47625 h 1890618"/>
              <a:gd name="connsiteX3" fmla="*/ 11859140 w 11859140"/>
              <a:gd name="connsiteY3" fmla="*/ 1852518 h 1890618"/>
              <a:gd name="connsiteX4" fmla="*/ 0 w 11859140"/>
              <a:gd name="connsiteY4" fmla="*/ 1890618 h 1890618"/>
              <a:gd name="connsiteX5" fmla="*/ 24074 w 11859140"/>
              <a:gd name="connsiteY5" fmla="*/ 0 h 1890618"/>
              <a:gd name="connsiteX0" fmla="*/ 24074 w 11892272"/>
              <a:gd name="connsiteY0" fmla="*/ 0 h 1890618"/>
              <a:gd name="connsiteX1" fmla="*/ 5772408 w 11892272"/>
              <a:gd name="connsiteY1" fmla="*/ 347571 h 1890618"/>
              <a:gd name="connsiteX2" fmla="*/ 11892216 w 11892272"/>
              <a:gd name="connsiteY2" fmla="*/ 47625 h 1890618"/>
              <a:gd name="connsiteX3" fmla="*/ 11859140 w 11892272"/>
              <a:gd name="connsiteY3" fmla="*/ 1852518 h 1890618"/>
              <a:gd name="connsiteX4" fmla="*/ 0 w 11892272"/>
              <a:gd name="connsiteY4" fmla="*/ 1890618 h 1890618"/>
              <a:gd name="connsiteX5" fmla="*/ 24074 w 11892272"/>
              <a:gd name="connsiteY5" fmla="*/ 0 h 1890618"/>
              <a:gd name="connsiteX0" fmla="*/ 24074 w 11897240"/>
              <a:gd name="connsiteY0" fmla="*/ 0 h 1890618"/>
              <a:gd name="connsiteX1" fmla="*/ 5772408 w 11897240"/>
              <a:gd name="connsiteY1" fmla="*/ 347571 h 1890618"/>
              <a:gd name="connsiteX2" fmla="*/ 11892216 w 11897240"/>
              <a:gd name="connsiteY2" fmla="*/ 47625 h 1890618"/>
              <a:gd name="connsiteX3" fmla="*/ 11897240 w 11897240"/>
              <a:gd name="connsiteY3" fmla="*/ 1862043 h 1890618"/>
              <a:gd name="connsiteX4" fmla="*/ 0 w 11897240"/>
              <a:gd name="connsiteY4" fmla="*/ 1890618 h 1890618"/>
              <a:gd name="connsiteX5" fmla="*/ 24074 w 11897240"/>
              <a:gd name="connsiteY5" fmla="*/ 0 h 1890618"/>
              <a:gd name="connsiteX0" fmla="*/ 0 w 12187491"/>
              <a:gd name="connsiteY0" fmla="*/ 0 h 1881093"/>
              <a:gd name="connsiteX1" fmla="*/ 6062659 w 12187491"/>
              <a:gd name="connsiteY1" fmla="*/ 338046 h 1881093"/>
              <a:gd name="connsiteX2" fmla="*/ 12182467 w 12187491"/>
              <a:gd name="connsiteY2" fmla="*/ 38100 h 1881093"/>
              <a:gd name="connsiteX3" fmla="*/ 12187491 w 12187491"/>
              <a:gd name="connsiteY3" fmla="*/ 1852518 h 1881093"/>
              <a:gd name="connsiteX4" fmla="*/ 290251 w 12187491"/>
              <a:gd name="connsiteY4" fmla="*/ 1881093 h 1881093"/>
              <a:gd name="connsiteX5" fmla="*/ 0 w 12187491"/>
              <a:gd name="connsiteY5" fmla="*/ 0 h 1881093"/>
              <a:gd name="connsiteX0" fmla="*/ 24074 w 12211565"/>
              <a:gd name="connsiteY0" fmla="*/ 0 h 1900143"/>
              <a:gd name="connsiteX1" fmla="*/ 6086733 w 12211565"/>
              <a:gd name="connsiteY1" fmla="*/ 338046 h 1900143"/>
              <a:gd name="connsiteX2" fmla="*/ 12206541 w 12211565"/>
              <a:gd name="connsiteY2" fmla="*/ 38100 h 1900143"/>
              <a:gd name="connsiteX3" fmla="*/ 12211565 w 12211565"/>
              <a:gd name="connsiteY3" fmla="*/ 1852518 h 1900143"/>
              <a:gd name="connsiteX4" fmla="*/ 0 w 12211565"/>
              <a:gd name="connsiteY4" fmla="*/ 1900143 h 1900143"/>
              <a:gd name="connsiteX5" fmla="*/ 24074 w 12211565"/>
              <a:gd name="connsiteY5" fmla="*/ 0 h 1900143"/>
              <a:gd name="connsiteX0" fmla="*/ 24074 w 12211565"/>
              <a:gd name="connsiteY0" fmla="*/ 0 h 1900143"/>
              <a:gd name="connsiteX1" fmla="*/ 6181983 w 12211565"/>
              <a:gd name="connsiteY1" fmla="*/ 1166721 h 1900143"/>
              <a:gd name="connsiteX2" fmla="*/ 12206541 w 12211565"/>
              <a:gd name="connsiteY2" fmla="*/ 38100 h 1900143"/>
              <a:gd name="connsiteX3" fmla="*/ 12211565 w 12211565"/>
              <a:gd name="connsiteY3" fmla="*/ 1852518 h 1900143"/>
              <a:gd name="connsiteX4" fmla="*/ 0 w 12211565"/>
              <a:gd name="connsiteY4" fmla="*/ 1900143 h 1900143"/>
              <a:gd name="connsiteX5" fmla="*/ 24074 w 12211565"/>
              <a:gd name="connsiteY5" fmla="*/ 0 h 1900143"/>
              <a:gd name="connsiteX0" fmla="*/ 24074 w 12211565"/>
              <a:gd name="connsiteY0" fmla="*/ 0 h 1900143"/>
              <a:gd name="connsiteX1" fmla="*/ 6134358 w 12211565"/>
              <a:gd name="connsiteY1" fmla="*/ 471396 h 1900143"/>
              <a:gd name="connsiteX2" fmla="*/ 12206541 w 12211565"/>
              <a:gd name="connsiteY2" fmla="*/ 38100 h 1900143"/>
              <a:gd name="connsiteX3" fmla="*/ 12211565 w 12211565"/>
              <a:gd name="connsiteY3" fmla="*/ 1852518 h 1900143"/>
              <a:gd name="connsiteX4" fmla="*/ 0 w 12211565"/>
              <a:gd name="connsiteY4" fmla="*/ 1900143 h 1900143"/>
              <a:gd name="connsiteX5" fmla="*/ 24074 w 12211565"/>
              <a:gd name="connsiteY5" fmla="*/ 0 h 1900143"/>
              <a:gd name="connsiteX0" fmla="*/ 24074 w 12211565"/>
              <a:gd name="connsiteY0" fmla="*/ 0 h 1900143"/>
              <a:gd name="connsiteX1" fmla="*/ 6134358 w 12211565"/>
              <a:gd name="connsiteY1" fmla="*/ 471396 h 1900143"/>
              <a:gd name="connsiteX2" fmla="*/ 12206541 w 12211565"/>
              <a:gd name="connsiteY2" fmla="*/ 38100 h 1900143"/>
              <a:gd name="connsiteX3" fmla="*/ 12211565 w 12211565"/>
              <a:gd name="connsiteY3" fmla="*/ 1852518 h 1900143"/>
              <a:gd name="connsiteX4" fmla="*/ 0 w 12211565"/>
              <a:gd name="connsiteY4" fmla="*/ 1900143 h 1900143"/>
              <a:gd name="connsiteX5" fmla="*/ 24074 w 12211565"/>
              <a:gd name="connsiteY5" fmla="*/ 0 h 1900143"/>
              <a:gd name="connsiteX0" fmla="*/ 24074 w 12211565"/>
              <a:gd name="connsiteY0" fmla="*/ 0 h 1900143"/>
              <a:gd name="connsiteX1" fmla="*/ 6134358 w 12211565"/>
              <a:gd name="connsiteY1" fmla="*/ 471396 h 1900143"/>
              <a:gd name="connsiteX2" fmla="*/ 12206541 w 12211565"/>
              <a:gd name="connsiteY2" fmla="*/ 38100 h 1900143"/>
              <a:gd name="connsiteX3" fmla="*/ 12211565 w 12211565"/>
              <a:gd name="connsiteY3" fmla="*/ 1852518 h 1900143"/>
              <a:gd name="connsiteX4" fmla="*/ 0 w 12211565"/>
              <a:gd name="connsiteY4" fmla="*/ 1900143 h 1900143"/>
              <a:gd name="connsiteX5" fmla="*/ 24074 w 12211565"/>
              <a:gd name="connsiteY5" fmla="*/ 0 h 1900143"/>
              <a:gd name="connsiteX0" fmla="*/ 0 w 12212891"/>
              <a:gd name="connsiteY0" fmla="*/ 0 h 1931715"/>
              <a:gd name="connsiteX1" fmla="*/ 6135684 w 12212891"/>
              <a:gd name="connsiteY1" fmla="*/ 502968 h 1931715"/>
              <a:gd name="connsiteX2" fmla="*/ 12207867 w 12212891"/>
              <a:gd name="connsiteY2" fmla="*/ 69672 h 1931715"/>
              <a:gd name="connsiteX3" fmla="*/ 12212891 w 12212891"/>
              <a:gd name="connsiteY3" fmla="*/ 1884090 h 1931715"/>
              <a:gd name="connsiteX4" fmla="*/ 1326 w 12212891"/>
              <a:gd name="connsiteY4" fmla="*/ 1931715 h 1931715"/>
              <a:gd name="connsiteX5" fmla="*/ 0 w 12212891"/>
              <a:gd name="connsiteY5" fmla="*/ 0 h 1931715"/>
              <a:gd name="connsiteX0" fmla="*/ 0 w 12212891"/>
              <a:gd name="connsiteY0" fmla="*/ 0 h 1978807"/>
              <a:gd name="connsiteX1" fmla="*/ 6135684 w 12212891"/>
              <a:gd name="connsiteY1" fmla="*/ 502968 h 1978807"/>
              <a:gd name="connsiteX2" fmla="*/ 12207867 w 12212891"/>
              <a:gd name="connsiteY2" fmla="*/ 69672 h 1978807"/>
              <a:gd name="connsiteX3" fmla="*/ 12212891 w 12212891"/>
              <a:gd name="connsiteY3" fmla="*/ 1978807 h 1978807"/>
              <a:gd name="connsiteX4" fmla="*/ 1326 w 12212891"/>
              <a:gd name="connsiteY4" fmla="*/ 1931715 h 1978807"/>
              <a:gd name="connsiteX5" fmla="*/ 0 w 12212891"/>
              <a:gd name="connsiteY5" fmla="*/ 0 h 1978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2891" h="1978807">
                <a:moveTo>
                  <a:pt x="0" y="0"/>
                </a:moveTo>
                <a:cubicBezTo>
                  <a:pt x="2036761" y="157132"/>
                  <a:pt x="5470523" y="-216139"/>
                  <a:pt x="6135684" y="502968"/>
                </a:cubicBezTo>
                <a:cubicBezTo>
                  <a:pt x="6578595" y="-270114"/>
                  <a:pt x="10183806" y="214104"/>
                  <a:pt x="12207867" y="69672"/>
                </a:cubicBezTo>
                <a:cubicBezTo>
                  <a:pt x="12209542" y="680828"/>
                  <a:pt x="12211216" y="1367651"/>
                  <a:pt x="12212891" y="1978807"/>
                </a:cubicBezTo>
                <a:lnTo>
                  <a:pt x="1326" y="1931715"/>
                </a:lnTo>
                <a:lnTo>
                  <a:pt x="0" y="0"/>
                </a:lnTo>
                <a:close/>
              </a:path>
            </a:pathLst>
          </a:custGeom>
          <a:solidFill>
            <a:schemeClr val="bg1">
              <a:lumMod val="95000"/>
            </a:schemeClr>
          </a:solidFill>
          <a:ln w="12700" cap="flat" cmpd="sng" algn="ctr">
            <a:noFill/>
            <a:prstDash val="solid"/>
            <a:miter lim="800000"/>
          </a:ln>
          <a:effectLst/>
        </p:spPr>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666666"/>
              </a:solidFill>
              <a:effectLst/>
              <a:uLnTx/>
              <a:uFillTx/>
              <a:latin typeface="等线" panose="020F0502020204030204"/>
              <a:ea typeface="等线" panose="02010600030101010101" pitchFamily="2" charset="-122"/>
              <a:cs typeface="+mn-cs"/>
            </a:endParaRPr>
          </a:p>
        </p:txBody>
      </p:sp>
      <p:sp>
        <p:nvSpPr>
          <p:cNvPr id="25" name="标题 24">
            <a:extLst>
              <a:ext uri="{FF2B5EF4-FFF2-40B4-BE49-F238E27FC236}">
                <a16:creationId xmlns:a16="http://schemas.microsoft.com/office/drawing/2014/main" id="{F8BDA55E-891B-46B4-A5C7-EA5B5349AE28}"/>
              </a:ext>
            </a:extLst>
          </p:cNvPr>
          <p:cNvSpPr>
            <a:spLocks noGrp="1"/>
          </p:cNvSpPr>
          <p:nvPr>
            <p:ph type="title"/>
          </p:nvPr>
        </p:nvSpPr>
        <p:spPr>
          <a:xfrm>
            <a:off x="874923" y="1744581"/>
            <a:ext cx="10515600" cy="1325563"/>
          </a:xfrm>
        </p:spPr>
        <p:txBody>
          <a:bodyPr>
            <a:normAutofit/>
          </a:bodyPr>
          <a:lstStyle>
            <a:lvl1pPr algn="ctr">
              <a:defRPr sz="6000" b="1">
                <a:solidFill>
                  <a:schemeClr val="bg1">
                    <a:lumMod val="95000"/>
                  </a:schemeClr>
                </a:solidFill>
                <a:latin typeface="+mj-ea"/>
                <a:ea typeface="+mj-ea"/>
              </a:defRPr>
            </a:lvl1pPr>
          </a:lstStyle>
          <a:p>
            <a:r>
              <a:rPr lang="zh-CN" altLang="en-US" dirty="0"/>
              <a:t>单击此处编辑母版标题样式</a:t>
            </a:r>
          </a:p>
        </p:txBody>
      </p:sp>
      <p:sp>
        <p:nvSpPr>
          <p:cNvPr id="27" name="文本占位符 26">
            <a:extLst>
              <a:ext uri="{FF2B5EF4-FFF2-40B4-BE49-F238E27FC236}">
                <a16:creationId xmlns:a16="http://schemas.microsoft.com/office/drawing/2014/main" id="{D4BEEEEA-6D7E-41E2-A58E-F6C71952270A}"/>
              </a:ext>
            </a:extLst>
          </p:cNvPr>
          <p:cNvSpPr>
            <a:spLocks noGrp="1"/>
          </p:cNvSpPr>
          <p:nvPr>
            <p:ph type="body" sz="quarter" idx="16"/>
          </p:nvPr>
        </p:nvSpPr>
        <p:spPr>
          <a:xfrm>
            <a:off x="2325460" y="3077179"/>
            <a:ext cx="7916862" cy="268551"/>
          </a:xfrm>
        </p:spPr>
        <p:txBody>
          <a:bodyPr anchor="ctr" anchorCtr="0">
            <a:normAutofit/>
          </a:bodyPr>
          <a:lstStyle>
            <a:lvl1pPr marL="0" indent="0" algn="ctr">
              <a:buFontTx/>
              <a:buNone/>
              <a:defRPr sz="1400">
                <a:solidFill>
                  <a:schemeClr val="bg1">
                    <a:lumMod val="85000"/>
                  </a:schemeClr>
                </a:solidFill>
              </a:defRPr>
            </a:lvl1pPr>
            <a:lvl2pPr marL="457200" indent="0">
              <a:buNone/>
              <a:defRPr sz="1400"/>
            </a:lvl2pPr>
          </a:lstStyle>
          <a:p>
            <a:pPr lvl="0"/>
            <a:r>
              <a:rPr lang="zh-CN" altLang="en-US" dirty="0"/>
              <a:t>单击此处编辑母版文本样式</a:t>
            </a:r>
          </a:p>
        </p:txBody>
      </p:sp>
      <p:sp>
        <p:nvSpPr>
          <p:cNvPr id="28" name="文本占位符 26">
            <a:extLst>
              <a:ext uri="{FF2B5EF4-FFF2-40B4-BE49-F238E27FC236}">
                <a16:creationId xmlns:a16="http://schemas.microsoft.com/office/drawing/2014/main" id="{E14FB2BB-61C8-4791-83BD-6EC759AB5956}"/>
              </a:ext>
            </a:extLst>
          </p:cNvPr>
          <p:cNvSpPr>
            <a:spLocks noGrp="1"/>
          </p:cNvSpPr>
          <p:nvPr>
            <p:ph type="body" sz="quarter" idx="17"/>
          </p:nvPr>
        </p:nvSpPr>
        <p:spPr>
          <a:xfrm>
            <a:off x="3615077" y="4077990"/>
            <a:ext cx="2480923" cy="204264"/>
          </a:xfrm>
        </p:spPr>
        <p:txBody>
          <a:bodyPr anchor="ctr" anchorCtr="0">
            <a:noAutofit/>
          </a:bodyPr>
          <a:lstStyle>
            <a:lvl1pPr marL="0" indent="0" algn="ctr">
              <a:buFontTx/>
              <a:buNone/>
              <a:defRPr sz="1800">
                <a:solidFill>
                  <a:schemeClr val="bg1">
                    <a:lumMod val="85000"/>
                  </a:schemeClr>
                </a:solidFill>
                <a:latin typeface="+mn-ea"/>
                <a:ea typeface="+mn-ea"/>
              </a:defRPr>
            </a:lvl1pPr>
            <a:lvl2pPr marL="457200" indent="0">
              <a:buNone/>
              <a:defRPr sz="1400"/>
            </a:lvl2pPr>
          </a:lstStyle>
          <a:p>
            <a:pPr lvl="0"/>
            <a:r>
              <a:rPr lang="zh-CN" altLang="en-US" dirty="0"/>
              <a:t>单击此处编辑</a:t>
            </a:r>
          </a:p>
        </p:txBody>
      </p:sp>
      <p:sp>
        <p:nvSpPr>
          <p:cNvPr id="29" name="文本占位符 26">
            <a:extLst>
              <a:ext uri="{FF2B5EF4-FFF2-40B4-BE49-F238E27FC236}">
                <a16:creationId xmlns:a16="http://schemas.microsoft.com/office/drawing/2014/main" id="{8CC06153-B1CF-476C-AAB0-02C84AC264B3}"/>
              </a:ext>
            </a:extLst>
          </p:cNvPr>
          <p:cNvSpPr>
            <a:spLocks noGrp="1"/>
          </p:cNvSpPr>
          <p:nvPr>
            <p:ph type="body" sz="quarter" idx="18"/>
          </p:nvPr>
        </p:nvSpPr>
        <p:spPr>
          <a:xfrm>
            <a:off x="6138125" y="4068966"/>
            <a:ext cx="2480923" cy="204264"/>
          </a:xfrm>
        </p:spPr>
        <p:txBody>
          <a:bodyPr anchor="ctr" anchorCtr="0">
            <a:noAutofit/>
          </a:bodyPr>
          <a:lstStyle>
            <a:lvl1pPr marL="0" indent="0" algn="ctr">
              <a:buFontTx/>
              <a:buNone/>
              <a:defRPr sz="1800">
                <a:solidFill>
                  <a:schemeClr val="bg1">
                    <a:lumMod val="85000"/>
                  </a:schemeClr>
                </a:solidFill>
                <a:latin typeface="+mn-ea"/>
                <a:ea typeface="+mn-ea"/>
              </a:defRPr>
            </a:lvl1pPr>
            <a:lvl2pPr marL="457200" indent="0">
              <a:buNone/>
              <a:defRPr sz="1400"/>
            </a:lvl2pPr>
          </a:lstStyle>
          <a:p>
            <a:pPr lvl="0"/>
            <a:r>
              <a:rPr lang="zh-CN" altLang="en-US" dirty="0"/>
              <a:t>单击此处编辑</a:t>
            </a:r>
          </a:p>
        </p:txBody>
      </p:sp>
      <p:sp>
        <p:nvSpPr>
          <p:cNvPr id="2" name="椭圆 1">
            <a:extLst>
              <a:ext uri="{FF2B5EF4-FFF2-40B4-BE49-F238E27FC236}">
                <a16:creationId xmlns:a16="http://schemas.microsoft.com/office/drawing/2014/main" id="{8DB463F1-5C30-4D99-BDE5-144757A0AF3D}"/>
              </a:ext>
            </a:extLst>
          </p:cNvPr>
          <p:cNvSpPr/>
          <p:nvPr userDrawn="1"/>
        </p:nvSpPr>
        <p:spPr>
          <a:xfrm>
            <a:off x="5626817" y="4842841"/>
            <a:ext cx="938366" cy="938366"/>
          </a:xfrm>
          <a:prstGeom prst="ellipse">
            <a:avLst/>
          </a:prstGeom>
          <a:solidFill>
            <a:schemeClr val="bg1">
              <a:lumMod val="9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a:cs typeface="+mn-cs"/>
            </a:endParaRPr>
          </a:p>
        </p:txBody>
      </p:sp>
      <p:pic>
        <p:nvPicPr>
          <p:cNvPr id="31" name="图片 30">
            <a:extLst>
              <a:ext uri="{FF2B5EF4-FFF2-40B4-BE49-F238E27FC236}">
                <a16:creationId xmlns:a16="http://schemas.microsoft.com/office/drawing/2014/main" id="{7B3CF025-331D-4382-82BF-5011D5B2D418}"/>
              </a:ext>
            </a:extLst>
          </p:cNvPr>
          <p:cNvPicPr>
            <a:picLocks noChangeAspect="1"/>
          </p:cNvPicPr>
          <p:nvPr userDrawn="1"/>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64208"/>
          <a:stretch/>
        </p:blipFill>
        <p:spPr>
          <a:xfrm>
            <a:off x="5666911" y="4826696"/>
            <a:ext cx="1162290" cy="941985"/>
          </a:xfrm>
          <a:prstGeom prst="rect">
            <a:avLst/>
          </a:prstGeom>
        </p:spPr>
      </p:pic>
    </p:spTree>
    <p:extLst>
      <p:ext uri="{BB962C8B-B14F-4D97-AF65-F5344CB8AC3E}">
        <p14:creationId xmlns:p14="http://schemas.microsoft.com/office/powerpoint/2010/main" val="3068605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416A1D7-FEE0-4BEB-B46A-B4A6DC0799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C4301E3-B133-4A74-B5F7-11660A7605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灯片编号占位符 5">
            <a:extLst>
              <a:ext uri="{FF2B5EF4-FFF2-40B4-BE49-F238E27FC236}">
                <a16:creationId xmlns:a16="http://schemas.microsoft.com/office/drawing/2014/main" id="{EFE431DF-DAC7-47F1-AFC4-947CB2217306}"/>
              </a:ext>
            </a:extLst>
          </p:cNvPr>
          <p:cNvSpPr>
            <a:spLocks noGrp="1"/>
          </p:cNvSpPr>
          <p:nvPr>
            <p:ph type="sldNum" sz="quarter" idx="4"/>
          </p:nvPr>
        </p:nvSpPr>
        <p:spPr>
          <a:xfrm>
            <a:off x="8775700" y="623570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B76156-88C3-4342-990D-42328ACD652D}" type="slidenum">
              <a:rPr lang="zh-CN" altLang="en-US" smtClean="0"/>
              <a:pPr/>
              <a:t>‹#›</a:t>
            </a:fld>
            <a:r>
              <a:rPr lang="en-US" altLang="zh-CN" dirty="0"/>
              <a:t>/X</a:t>
            </a:r>
            <a:endParaRPr lang="zh-CN" altLang="en-US" dirty="0"/>
          </a:p>
        </p:txBody>
      </p:sp>
    </p:spTree>
    <p:extLst>
      <p:ext uri="{BB962C8B-B14F-4D97-AF65-F5344CB8AC3E}">
        <p14:creationId xmlns:p14="http://schemas.microsoft.com/office/powerpoint/2010/main" val="86447082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7" r:id="rId5"/>
    <p:sldLayoutId id="2147483668" r:id="rId6"/>
    <p:sldLayoutId id="214748366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88">
          <p15:clr>
            <a:srgbClr val="F26B43"/>
          </p15:clr>
        </p15:guide>
        <p15:guide id="2" pos="3840">
          <p15:clr>
            <a:srgbClr val="F26B43"/>
          </p15:clr>
        </p15:guide>
        <p15:guide id="3" pos="416">
          <p15:clr>
            <a:srgbClr val="F26B43"/>
          </p15:clr>
        </p15:guide>
        <p15:guide id="4" pos="7256">
          <p15:clr>
            <a:srgbClr val="F26B43"/>
          </p15:clr>
        </p15:guide>
        <p15:guide id="5" orient="horz" pos="648">
          <p15:clr>
            <a:srgbClr val="F26B43"/>
          </p15:clr>
        </p15:guide>
        <p15:guide id="6" orient="horz" pos="712">
          <p15:clr>
            <a:srgbClr val="F26B43"/>
          </p15:clr>
        </p15:guide>
        <p15:guide id="7" orient="horz" pos="3928">
          <p15:clr>
            <a:srgbClr val="F26B43"/>
          </p15:clr>
        </p15:guide>
        <p15:guide id="8"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1D9679F-F67D-4145-ACF6-AFF34B3D7F7D}"/>
              </a:ext>
            </a:extLst>
          </p:cNvPr>
          <p:cNvSpPr>
            <a:spLocks noGrp="1"/>
          </p:cNvSpPr>
          <p:nvPr>
            <p:ph type="title"/>
          </p:nvPr>
        </p:nvSpPr>
        <p:spPr>
          <a:xfrm>
            <a:off x="132080" y="1744581"/>
            <a:ext cx="11744959" cy="1325563"/>
          </a:xfrm>
        </p:spPr>
        <p:txBody>
          <a:bodyPr>
            <a:normAutofit fontScale="90000"/>
          </a:bodyPr>
          <a:lstStyle/>
          <a:p>
            <a:r>
              <a:rPr lang="en-US" altLang="zh-CN" dirty="0"/>
              <a:t>Accelerating Genome Analysis:</a:t>
            </a:r>
            <a:br>
              <a:rPr lang="en-US" altLang="zh-CN" dirty="0"/>
            </a:br>
            <a:r>
              <a:rPr lang="en-US" altLang="zh-CN" dirty="0"/>
              <a:t>A Primer on an Ongoing Journey</a:t>
            </a:r>
            <a:endParaRPr lang="zh-CN" altLang="en-US" dirty="0"/>
          </a:p>
        </p:txBody>
      </p:sp>
      <p:sp>
        <p:nvSpPr>
          <p:cNvPr id="6" name="文本占位符 5">
            <a:extLst>
              <a:ext uri="{FF2B5EF4-FFF2-40B4-BE49-F238E27FC236}">
                <a16:creationId xmlns:a16="http://schemas.microsoft.com/office/drawing/2014/main" id="{1C46C4D1-17EF-49DA-B5A2-7E9A2B8BD74B}"/>
              </a:ext>
            </a:extLst>
          </p:cNvPr>
          <p:cNvSpPr>
            <a:spLocks noGrp="1"/>
          </p:cNvSpPr>
          <p:nvPr>
            <p:ph type="body" sz="quarter" idx="17"/>
          </p:nvPr>
        </p:nvSpPr>
        <p:spPr>
          <a:xfrm>
            <a:off x="3147717" y="3996710"/>
            <a:ext cx="5295243" cy="483850"/>
          </a:xfrm>
        </p:spPr>
        <p:txBody>
          <a:bodyPr/>
          <a:lstStyle/>
          <a:p>
            <a:r>
              <a:rPr lang="en-US" altLang="zh-CN" sz="2400" dirty="0"/>
              <a:t>Reporter</a:t>
            </a:r>
            <a:r>
              <a:rPr lang="zh-CN" altLang="en-US" sz="2400" dirty="0"/>
              <a:t>：</a:t>
            </a:r>
            <a:r>
              <a:rPr lang="en-US" altLang="zh-CN" sz="2400" dirty="0"/>
              <a:t>Liu </a:t>
            </a:r>
            <a:r>
              <a:rPr lang="en-US" altLang="zh-CN" sz="2400" dirty="0" err="1"/>
              <a:t>Yujin</a:t>
            </a:r>
            <a:r>
              <a:rPr lang="en-US" altLang="zh-CN" sz="2400" dirty="0"/>
              <a:t>   S211000798</a:t>
            </a:r>
            <a:endParaRPr lang="zh-CN" altLang="en-US" sz="2400" dirty="0"/>
          </a:p>
        </p:txBody>
      </p:sp>
    </p:spTree>
    <p:extLst>
      <p:ext uri="{BB962C8B-B14F-4D97-AF65-F5344CB8AC3E}">
        <p14:creationId xmlns:p14="http://schemas.microsoft.com/office/powerpoint/2010/main" val="2392236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75F0090-53E5-4311-8849-6F6143436579}"/>
              </a:ext>
            </a:extLst>
          </p:cNvPr>
          <p:cNvSpPr>
            <a:spLocks noGrp="1"/>
          </p:cNvSpPr>
          <p:nvPr>
            <p:ph type="title"/>
          </p:nvPr>
        </p:nvSpPr>
        <p:spPr/>
        <p:txBody>
          <a:bodyPr/>
          <a:lstStyle/>
          <a:p>
            <a:r>
              <a:rPr lang="en-US" altLang="zh-CN" dirty="0"/>
              <a:t>Read Mapping</a:t>
            </a:r>
            <a:endParaRPr lang="zh-CN" altLang="en-US" dirty="0"/>
          </a:p>
        </p:txBody>
      </p:sp>
      <p:pic>
        <p:nvPicPr>
          <p:cNvPr id="3" name="图片 2">
            <a:extLst>
              <a:ext uri="{FF2B5EF4-FFF2-40B4-BE49-F238E27FC236}">
                <a16:creationId xmlns:a16="http://schemas.microsoft.com/office/drawing/2014/main" id="{9A6E594E-06B7-4E2C-BBA0-3250170CAB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050" y="1439296"/>
            <a:ext cx="9867900" cy="4582309"/>
          </a:xfrm>
          <a:prstGeom prst="rect">
            <a:avLst/>
          </a:prstGeom>
        </p:spPr>
      </p:pic>
    </p:spTree>
    <p:extLst>
      <p:ext uri="{BB962C8B-B14F-4D97-AF65-F5344CB8AC3E}">
        <p14:creationId xmlns:p14="http://schemas.microsoft.com/office/powerpoint/2010/main" val="3284949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075F0090-53E5-4311-8849-6F6143436579}"/>
              </a:ext>
            </a:extLst>
          </p:cNvPr>
          <p:cNvSpPr>
            <a:spLocks noGrp="1"/>
          </p:cNvSpPr>
          <p:nvPr>
            <p:ph type="title"/>
          </p:nvPr>
        </p:nvSpPr>
        <p:spPr/>
        <p:txBody>
          <a:bodyPr>
            <a:normAutofit fontScale="90000"/>
          </a:bodyPr>
          <a:lstStyle/>
          <a:p>
            <a:r>
              <a:rPr lang="en-US" altLang="zh-CN"/>
              <a:t>the existing approaches </a:t>
            </a:r>
            <a:r>
              <a:rPr lang="en-US" altLang="zh-CN" dirty="0"/>
              <a:t>to </a:t>
            </a:r>
            <a:r>
              <a:rPr lang="en-US" altLang="zh-CN"/>
              <a:t>accelerating </a:t>
            </a:r>
            <a:br>
              <a:rPr lang="en-US" altLang="zh-CN"/>
            </a:br>
            <a:r>
              <a:rPr lang="en-US" altLang="zh-CN"/>
              <a:t>each </a:t>
            </a:r>
            <a:r>
              <a:rPr lang="en-US" altLang="zh-CN" dirty="0"/>
              <a:t>step of read mapping</a:t>
            </a:r>
            <a:endParaRPr lang="zh-CN" altLang="en-US" dirty="0"/>
          </a:p>
        </p:txBody>
      </p:sp>
      <p:pic>
        <p:nvPicPr>
          <p:cNvPr id="4" name="图片 3">
            <a:extLst>
              <a:ext uri="{FF2B5EF4-FFF2-40B4-BE49-F238E27FC236}">
                <a16:creationId xmlns:a16="http://schemas.microsoft.com/office/drawing/2014/main" id="{98DF82A4-ED41-4AE4-B9AC-22B9B5ACF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506" y="1701800"/>
            <a:ext cx="10500626" cy="2882900"/>
          </a:xfrm>
          <a:prstGeom prst="rect">
            <a:avLst/>
          </a:prstGeom>
        </p:spPr>
      </p:pic>
    </p:spTree>
    <p:extLst>
      <p:ext uri="{BB962C8B-B14F-4D97-AF65-F5344CB8AC3E}">
        <p14:creationId xmlns:p14="http://schemas.microsoft.com/office/powerpoint/2010/main" val="1744646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575BDE5-91E3-4B81-9DE7-4DF40AEF4740}"/>
              </a:ext>
            </a:extLst>
          </p:cNvPr>
          <p:cNvSpPr>
            <a:spLocks noGrp="1"/>
          </p:cNvSpPr>
          <p:nvPr>
            <p:ph type="title"/>
          </p:nvPr>
        </p:nvSpPr>
        <p:spPr>
          <a:xfrm>
            <a:off x="4782556" y="2899135"/>
            <a:ext cx="6799844" cy="1059729"/>
          </a:xfrm>
        </p:spPr>
        <p:txBody>
          <a:bodyPr anchor="t" anchorCtr="0"/>
          <a:lstStyle/>
          <a:p>
            <a:r>
              <a:rPr lang="en-US" altLang="zh-CN" sz="3200" dirty="0"/>
              <a:t>Acceleration methods</a:t>
            </a:r>
            <a:endParaRPr lang="zh-CN" altLang="en-US" sz="3200" dirty="0"/>
          </a:p>
        </p:txBody>
      </p:sp>
      <p:sp>
        <p:nvSpPr>
          <p:cNvPr id="6" name="文本占位符 5">
            <a:extLst>
              <a:ext uri="{FF2B5EF4-FFF2-40B4-BE49-F238E27FC236}">
                <a16:creationId xmlns:a16="http://schemas.microsoft.com/office/drawing/2014/main" id="{CC063804-FB63-43C9-A34F-A4E2632E45B7}"/>
              </a:ext>
            </a:extLst>
          </p:cNvPr>
          <p:cNvSpPr>
            <a:spLocks noGrp="1"/>
          </p:cNvSpPr>
          <p:nvPr>
            <p:ph type="body" sz="quarter" idx="13"/>
          </p:nvPr>
        </p:nvSpPr>
        <p:spPr>
          <a:xfrm>
            <a:off x="698500" y="2298700"/>
            <a:ext cx="3238501" cy="2716286"/>
          </a:xfrm>
        </p:spPr>
        <p:txBody>
          <a:bodyPr/>
          <a:lstStyle/>
          <a:p>
            <a:r>
              <a:rPr lang="en-US" altLang="zh-CN" dirty="0"/>
              <a:t>03</a:t>
            </a:r>
            <a:endParaRPr lang="zh-CN" altLang="en-US" dirty="0"/>
          </a:p>
        </p:txBody>
      </p:sp>
    </p:spTree>
    <p:extLst>
      <p:ext uri="{BB962C8B-B14F-4D97-AF65-F5344CB8AC3E}">
        <p14:creationId xmlns:p14="http://schemas.microsoft.com/office/powerpoint/2010/main" val="366215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3FE183-4E45-4617-9C14-F240EC309FC0}"/>
              </a:ext>
            </a:extLst>
          </p:cNvPr>
          <p:cNvSpPr>
            <a:spLocks noGrp="1"/>
          </p:cNvSpPr>
          <p:nvPr>
            <p:ph type="title"/>
          </p:nvPr>
        </p:nvSpPr>
        <p:spPr/>
        <p:txBody>
          <a:bodyPr/>
          <a:lstStyle/>
          <a:p>
            <a:r>
              <a:rPr lang="en-US" altLang="zh-CN" dirty="0"/>
              <a:t>Accelerating Indexing</a:t>
            </a:r>
            <a:endParaRPr lang="zh-CN" altLang="en-US" dirty="0"/>
          </a:p>
        </p:txBody>
      </p:sp>
      <p:pic>
        <p:nvPicPr>
          <p:cNvPr id="12" name="图片 11">
            <a:extLst>
              <a:ext uri="{FF2B5EF4-FFF2-40B4-BE49-F238E27FC236}">
                <a16:creationId xmlns:a16="http://schemas.microsoft.com/office/drawing/2014/main" id="{547BADA7-C9B6-45D8-8842-077DE49AD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506" y="1689935"/>
            <a:ext cx="5720356" cy="4105569"/>
          </a:xfrm>
          <a:prstGeom prst="rect">
            <a:avLst/>
          </a:prstGeom>
        </p:spPr>
      </p:pic>
      <p:sp>
        <p:nvSpPr>
          <p:cNvPr id="15" name="对话气泡: 矩形 14">
            <a:extLst>
              <a:ext uri="{FF2B5EF4-FFF2-40B4-BE49-F238E27FC236}">
                <a16:creationId xmlns:a16="http://schemas.microsoft.com/office/drawing/2014/main" id="{BFDC0C64-09DA-4B4E-9032-9E02D535E1C4}"/>
              </a:ext>
            </a:extLst>
          </p:cNvPr>
          <p:cNvSpPr/>
          <p:nvPr/>
        </p:nvSpPr>
        <p:spPr>
          <a:xfrm>
            <a:off x="6642100" y="1502081"/>
            <a:ext cx="4724400" cy="4483100"/>
          </a:xfrm>
          <a:prstGeom prst="wedgeRectCallout">
            <a:avLst>
              <a:gd name="adj1" fmla="val -55473"/>
              <a:gd name="adj2" fmla="val -9642"/>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rPr>
              <a:t>Various data structures have been proposed and implemented to both reduce the storage cost of the indexing data structure and improve the algorithmic runtime of identifying the mapping locations within the indexing data structure.</a:t>
            </a:r>
          </a:p>
          <a:p>
            <a:r>
              <a:rPr lang="en-US" altLang="zh-CN" sz="2400" dirty="0">
                <a:solidFill>
                  <a:schemeClr val="tx1"/>
                </a:solidFill>
              </a:rPr>
              <a:t>One example of such data structures is FM-index.</a:t>
            </a:r>
            <a:endParaRPr lang="zh-CN" altLang="en-US" sz="2400" dirty="0">
              <a:solidFill>
                <a:schemeClr val="tx1"/>
              </a:solidFill>
            </a:endParaRPr>
          </a:p>
        </p:txBody>
      </p:sp>
    </p:spTree>
    <p:extLst>
      <p:ext uri="{BB962C8B-B14F-4D97-AF65-F5344CB8AC3E}">
        <p14:creationId xmlns:p14="http://schemas.microsoft.com/office/powerpoint/2010/main" val="137326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3FE183-4E45-4617-9C14-F240EC309FC0}"/>
              </a:ext>
            </a:extLst>
          </p:cNvPr>
          <p:cNvSpPr>
            <a:spLocks noGrp="1"/>
          </p:cNvSpPr>
          <p:nvPr>
            <p:ph type="title"/>
          </p:nvPr>
        </p:nvSpPr>
        <p:spPr/>
        <p:txBody>
          <a:bodyPr/>
          <a:lstStyle/>
          <a:p>
            <a:r>
              <a:rPr lang="en-US" altLang="zh-CN" dirty="0"/>
              <a:t>Accelerating Indexing</a:t>
            </a:r>
            <a:endParaRPr lang="zh-CN" altLang="en-US" dirty="0"/>
          </a:p>
        </p:txBody>
      </p:sp>
      <p:pic>
        <p:nvPicPr>
          <p:cNvPr id="12" name="图片 11">
            <a:extLst>
              <a:ext uri="{FF2B5EF4-FFF2-40B4-BE49-F238E27FC236}">
                <a16:creationId xmlns:a16="http://schemas.microsoft.com/office/drawing/2014/main" id="{547BADA7-C9B6-45D8-8842-077DE49AD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506" y="1689935"/>
            <a:ext cx="5720356" cy="4105569"/>
          </a:xfrm>
          <a:prstGeom prst="rect">
            <a:avLst/>
          </a:prstGeom>
        </p:spPr>
      </p:pic>
      <p:sp>
        <p:nvSpPr>
          <p:cNvPr id="17" name="对话气泡: 矩形 16">
            <a:extLst>
              <a:ext uri="{FF2B5EF4-FFF2-40B4-BE49-F238E27FC236}">
                <a16:creationId xmlns:a16="http://schemas.microsoft.com/office/drawing/2014/main" id="{F7424C06-0B77-46B1-8E61-D022A56CCADF}"/>
              </a:ext>
            </a:extLst>
          </p:cNvPr>
          <p:cNvSpPr/>
          <p:nvPr/>
        </p:nvSpPr>
        <p:spPr>
          <a:xfrm>
            <a:off x="6642100" y="1501169"/>
            <a:ext cx="4724400" cy="4483100"/>
          </a:xfrm>
          <a:prstGeom prst="wedgeRectCallout">
            <a:avLst>
              <a:gd name="adj1" fmla="val -57103"/>
              <a:gd name="adj2" fmla="val 26335"/>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rPr>
              <a:t>RADAR [24] observes that the indexing step is memory intensive, because the large number of random memory accesses dominates computation. The authors propose a processing-in memory (PIM) architecture that stores the entire index inside the memory and enables querying the same index concurrently using a large number of ASIC compute units.</a:t>
            </a:r>
            <a:endParaRPr lang="zh-CN" altLang="en-US" sz="2400" dirty="0">
              <a:solidFill>
                <a:schemeClr val="tx1"/>
              </a:solidFill>
            </a:endParaRPr>
          </a:p>
        </p:txBody>
      </p:sp>
    </p:spTree>
    <p:extLst>
      <p:ext uri="{BB962C8B-B14F-4D97-AF65-F5344CB8AC3E}">
        <p14:creationId xmlns:p14="http://schemas.microsoft.com/office/powerpoint/2010/main" val="398178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3FE183-4E45-4617-9C14-F240EC309FC0}"/>
              </a:ext>
            </a:extLst>
          </p:cNvPr>
          <p:cNvSpPr>
            <a:spLocks noGrp="1"/>
          </p:cNvSpPr>
          <p:nvPr>
            <p:ph type="title"/>
          </p:nvPr>
        </p:nvSpPr>
        <p:spPr/>
        <p:txBody>
          <a:bodyPr/>
          <a:lstStyle/>
          <a:p>
            <a:r>
              <a:rPr lang="en-US" altLang="zh-CN" dirty="0"/>
              <a:t>Accelerating Pre-alignment Filtering</a:t>
            </a:r>
            <a:endParaRPr lang="zh-CN" altLang="en-US" dirty="0"/>
          </a:p>
        </p:txBody>
      </p:sp>
      <p:pic>
        <p:nvPicPr>
          <p:cNvPr id="9" name="图片 8">
            <a:extLst>
              <a:ext uri="{FF2B5EF4-FFF2-40B4-BE49-F238E27FC236}">
                <a16:creationId xmlns:a16="http://schemas.microsoft.com/office/drawing/2014/main" id="{78C9071B-438C-4674-9608-EE77700C1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338" y="1731214"/>
            <a:ext cx="4979104" cy="4047286"/>
          </a:xfrm>
          <a:prstGeom prst="rect">
            <a:avLst/>
          </a:prstGeom>
        </p:spPr>
      </p:pic>
      <p:sp>
        <p:nvSpPr>
          <p:cNvPr id="10" name="对话气泡: 圆角矩形 9">
            <a:extLst>
              <a:ext uri="{FF2B5EF4-FFF2-40B4-BE49-F238E27FC236}">
                <a16:creationId xmlns:a16="http://schemas.microsoft.com/office/drawing/2014/main" id="{93D916C7-A0E9-4216-B044-80E459335740}"/>
              </a:ext>
            </a:extLst>
          </p:cNvPr>
          <p:cNvSpPr/>
          <p:nvPr/>
        </p:nvSpPr>
        <p:spPr>
          <a:xfrm>
            <a:off x="6352558" y="1540714"/>
            <a:ext cx="4979104" cy="4428286"/>
          </a:xfrm>
          <a:prstGeom prst="wedgeRoundRectCallout">
            <a:avLst>
              <a:gd name="adj1" fmla="val -62926"/>
              <a:gd name="adj2" fmla="val -21386"/>
              <a:gd name="adj3" fmla="val 16667"/>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rPr>
              <a:t>This filtering approach requires very simple operations (e.g., sums and comparisons), which makes it attractive for hardware acceleration, such as in GRIM-Filter.</a:t>
            </a:r>
            <a:endParaRPr lang="zh-CN" altLang="en-US" sz="2400" dirty="0">
              <a:solidFill>
                <a:schemeClr val="tx1"/>
              </a:solidFill>
            </a:endParaRPr>
          </a:p>
        </p:txBody>
      </p:sp>
    </p:spTree>
    <p:extLst>
      <p:ext uri="{BB962C8B-B14F-4D97-AF65-F5344CB8AC3E}">
        <p14:creationId xmlns:p14="http://schemas.microsoft.com/office/powerpoint/2010/main" val="1204293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3FE183-4E45-4617-9C14-F240EC309FC0}"/>
              </a:ext>
            </a:extLst>
          </p:cNvPr>
          <p:cNvSpPr>
            <a:spLocks noGrp="1"/>
          </p:cNvSpPr>
          <p:nvPr>
            <p:ph type="title"/>
          </p:nvPr>
        </p:nvSpPr>
        <p:spPr/>
        <p:txBody>
          <a:bodyPr/>
          <a:lstStyle/>
          <a:p>
            <a:r>
              <a:rPr lang="en-US" altLang="zh-CN" dirty="0"/>
              <a:t>Accelerating Pre-alignment Filtering</a:t>
            </a:r>
            <a:endParaRPr lang="zh-CN" altLang="en-US" dirty="0"/>
          </a:p>
        </p:txBody>
      </p:sp>
      <p:pic>
        <p:nvPicPr>
          <p:cNvPr id="9" name="图片 8">
            <a:extLst>
              <a:ext uri="{FF2B5EF4-FFF2-40B4-BE49-F238E27FC236}">
                <a16:creationId xmlns:a16="http://schemas.microsoft.com/office/drawing/2014/main" id="{78C9071B-438C-4674-9608-EE77700C1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338" y="1731214"/>
            <a:ext cx="4979104" cy="4047286"/>
          </a:xfrm>
          <a:prstGeom prst="rect">
            <a:avLst/>
          </a:prstGeom>
        </p:spPr>
      </p:pic>
      <p:sp>
        <p:nvSpPr>
          <p:cNvPr id="13" name="对话气泡: 圆角矩形 12">
            <a:extLst>
              <a:ext uri="{FF2B5EF4-FFF2-40B4-BE49-F238E27FC236}">
                <a16:creationId xmlns:a16="http://schemas.microsoft.com/office/drawing/2014/main" id="{70CE3613-1505-4C0B-A3FE-11D030B752D5}"/>
              </a:ext>
            </a:extLst>
          </p:cNvPr>
          <p:cNvSpPr/>
          <p:nvPr/>
        </p:nvSpPr>
        <p:spPr>
          <a:xfrm>
            <a:off x="6367816" y="1540714"/>
            <a:ext cx="4979104" cy="4428286"/>
          </a:xfrm>
          <a:prstGeom prst="wedgeRoundRectCallout">
            <a:avLst>
              <a:gd name="adj1" fmla="val -62416"/>
              <a:gd name="adj2" fmla="val -2744"/>
              <a:gd name="adj3" fmla="val 16667"/>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rPr>
              <a:t>Pigeonhole-filtering-based pre-alignment filtering can accelerate read mappers even without specialized hardware.</a:t>
            </a:r>
            <a:endParaRPr lang="zh-CN" altLang="en-US" sz="2400" dirty="0">
              <a:solidFill>
                <a:schemeClr val="tx1"/>
              </a:solidFill>
            </a:endParaRPr>
          </a:p>
        </p:txBody>
      </p:sp>
    </p:spTree>
    <p:extLst>
      <p:ext uri="{BB962C8B-B14F-4D97-AF65-F5344CB8AC3E}">
        <p14:creationId xmlns:p14="http://schemas.microsoft.com/office/powerpoint/2010/main" val="349290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3FE183-4E45-4617-9C14-F240EC309FC0}"/>
              </a:ext>
            </a:extLst>
          </p:cNvPr>
          <p:cNvSpPr>
            <a:spLocks noGrp="1"/>
          </p:cNvSpPr>
          <p:nvPr>
            <p:ph type="title"/>
          </p:nvPr>
        </p:nvSpPr>
        <p:spPr/>
        <p:txBody>
          <a:bodyPr/>
          <a:lstStyle/>
          <a:p>
            <a:r>
              <a:rPr lang="en-US" altLang="zh-CN" dirty="0"/>
              <a:t>Accelerating Pre-alignment Filtering</a:t>
            </a:r>
            <a:endParaRPr lang="zh-CN" altLang="en-US" dirty="0"/>
          </a:p>
        </p:txBody>
      </p:sp>
      <p:pic>
        <p:nvPicPr>
          <p:cNvPr id="9" name="图片 8">
            <a:extLst>
              <a:ext uri="{FF2B5EF4-FFF2-40B4-BE49-F238E27FC236}">
                <a16:creationId xmlns:a16="http://schemas.microsoft.com/office/drawing/2014/main" id="{78C9071B-438C-4674-9608-EE77700C1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338" y="1731214"/>
            <a:ext cx="4979104" cy="4047286"/>
          </a:xfrm>
          <a:prstGeom prst="rect">
            <a:avLst/>
          </a:prstGeom>
        </p:spPr>
      </p:pic>
      <p:sp>
        <p:nvSpPr>
          <p:cNvPr id="14" name="对话气泡: 圆角矩形 13">
            <a:extLst>
              <a:ext uri="{FF2B5EF4-FFF2-40B4-BE49-F238E27FC236}">
                <a16:creationId xmlns:a16="http://schemas.microsoft.com/office/drawing/2014/main" id="{D0297130-F990-48F5-976D-C181B3809C8C}"/>
              </a:ext>
            </a:extLst>
          </p:cNvPr>
          <p:cNvSpPr/>
          <p:nvPr/>
        </p:nvSpPr>
        <p:spPr>
          <a:xfrm>
            <a:off x="6337300" y="1540714"/>
            <a:ext cx="4979104" cy="4428286"/>
          </a:xfrm>
          <a:prstGeom prst="wedgeRoundRectCallout">
            <a:avLst>
              <a:gd name="adj1" fmla="val -62416"/>
              <a:gd name="adj2" fmla="val 16471"/>
              <a:gd name="adj3" fmla="val 16667"/>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rPr>
              <a:t>The base counting filter compares the numbers of bases (A, C, G, T)in the read with the corresponding base counts in the reference segment.</a:t>
            </a:r>
            <a:endParaRPr lang="zh-CN" altLang="en-US" sz="2400" dirty="0">
              <a:solidFill>
                <a:schemeClr val="tx1"/>
              </a:solidFill>
            </a:endParaRPr>
          </a:p>
        </p:txBody>
      </p:sp>
    </p:spTree>
    <p:extLst>
      <p:ext uri="{BB962C8B-B14F-4D97-AF65-F5344CB8AC3E}">
        <p14:creationId xmlns:p14="http://schemas.microsoft.com/office/powerpoint/2010/main" val="57292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3FE183-4E45-4617-9C14-F240EC309FC0}"/>
              </a:ext>
            </a:extLst>
          </p:cNvPr>
          <p:cNvSpPr>
            <a:spLocks noGrp="1"/>
          </p:cNvSpPr>
          <p:nvPr>
            <p:ph type="title"/>
          </p:nvPr>
        </p:nvSpPr>
        <p:spPr/>
        <p:txBody>
          <a:bodyPr/>
          <a:lstStyle/>
          <a:p>
            <a:r>
              <a:rPr lang="en-US" altLang="zh-CN" dirty="0"/>
              <a:t>Accelerating Pre-alignment Filtering</a:t>
            </a:r>
            <a:endParaRPr lang="zh-CN" altLang="en-US" dirty="0"/>
          </a:p>
        </p:txBody>
      </p:sp>
      <p:pic>
        <p:nvPicPr>
          <p:cNvPr id="9" name="图片 8">
            <a:extLst>
              <a:ext uri="{FF2B5EF4-FFF2-40B4-BE49-F238E27FC236}">
                <a16:creationId xmlns:a16="http://schemas.microsoft.com/office/drawing/2014/main" id="{78C9071B-438C-4674-9608-EE77700C1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338" y="1731214"/>
            <a:ext cx="4979104" cy="4047286"/>
          </a:xfrm>
          <a:prstGeom prst="rect">
            <a:avLst/>
          </a:prstGeom>
        </p:spPr>
      </p:pic>
      <p:sp>
        <p:nvSpPr>
          <p:cNvPr id="15" name="对话气泡: 圆角矩形 14">
            <a:extLst>
              <a:ext uri="{FF2B5EF4-FFF2-40B4-BE49-F238E27FC236}">
                <a16:creationId xmlns:a16="http://schemas.microsoft.com/office/drawing/2014/main" id="{25912626-E406-4DAD-9F89-3835FEDEE708}"/>
              </a:ext>
            </a:extLst>
          </p:cNvPr>
          <p:cNvSpPr/>
          <p:nvPr/>
        </p:nvSpPr>
        <p:spPr>
          <a:xfrm>
            <a:off x="6337300" y="1544728"/>
            <a:ext cx="4979104" cy="4428286"/>
          </a:xfrm>
          <a:prstGeom prst="wedgeRoundRectCallout">
            <a:avLst>
              <a:gd name="adj1" fmla="val -62416"/>
              <a:gd name="adj2" fmla="val 36833"/>
              <a:gd name="adj3" fmla="val 16667"/>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dirty="0">
                <a:solidFill>
                  <a:schemeClr val="tx1"/>
                </a:solidFill>
              </a:rPr>
              <a:t>Sparse DP algorithms exploit the exact matches (seeds) shared between a read and a reference segment to reduce execution time.</a:t>
            </a:r>
            <a:endParaRPr lang="zh-CN" altLang="en-US" sz="2400" dirty="0">
              <a:solidFill>
                <a:schemeClr val="tx1"/>
              </a:solidFill>
            </a:endParaRPr>
          </a:p>
        </p:txBody>
      </p:sp>
    </p:spTree>
    <p:extLst>
      <p:ext uri="{BB962C8B-B14F-4D97-AF65-F5344CB8AC3E}">
        <p14:creationId xmlns:p14="http://schemas.microsoft.com/office/powerpoint/2010/main" val="328955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3FE183-4E45-4617-9C14-F240EC309FC0}"/>
              </a:ext>
            </a:extLst>
          </p:cNvPr>
          <p:cNvSpPr>
            <a:spLocks noGrp="1"/>
          </p:cNvSpPr>
          <p:nvPr>
            <p:ph type="title"/>
          </p:nvPr>
        </p:nvSpPr>
        <p:spPr/>
        <p:txBody>
          <a:bodyPr/>
          <a:lstStyle/>
          <a:p>
            <a:r>
              <a:rPr lang="en-US" altLang="zh-CN" dirty="0"/>
              <a:t>Accelerating Alignment</a:t>
            </a:r>
            <a:endParaRPr lang="zh-CN" altLang="en-US" dirty="0"/>
          </a:p>
        </p:txBody>
      </p:sp>
      <p:pic>
        <p:nvPicPr>
          <p:cNvPr id="9" name="图片 8">
            <a:extLst>
              <a:ext uri="{FF2B5EF4-FFF2-40B4-BE49-F238E27FC236}">
                <a16:creationId xmlns:a16="http://schemas.microsoft.com/office/drawing/2014/main" id="{C5A4E7D3-B99B-4110-8DE1-4469E0865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893" y="1788431"/>
            <a:ext cx="5374805" cy="3521424"/>
          </a:xfrm>
          <a:prstGeom prst="rect">
            <a:avLst/>
          </a:prstGeom>
        </p:spPr>
      </p:pic>
      <p:sp>
        <p:nvSpPr>
          <p:cNvPr id="11" name="对话气泡: 矩形 10">
            <a:extLst>
              <a:ext uri="{FF2B5EF4-FFF2-40B4-BE49-F238E27FC236}">
                <a16:creationId xmlns:a16="http://schemas.microsoft.com/office/drawing/2014/main" id="{38381D43-DA4C-43DF-B264-73D388EBC4FD}"/>
              </a:ext>
            </a:extLst>
          </p:cNvPr>
          <p:cNvSpPr/>
          <p:nvPr/>
        </p:nvSpPr>
        <p:spPr>
          <a:xfrm>
            <a:off x="6654800" y="1612900"/>
            <a:ext cx="4686300" cy="4305300"/>
          </a:xfrm>
          <a:prstGeom prst="wedgeRectCallout">
            <a:avLst>
              <a:gd name="adj1" fmla="val -59038"/>
              <a:gd name="adj2" fmla="val -10648"/>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dirty="0" err="1">
                <a:solidFill>
                  <a:schemeClr val="tx1"/>
                </a:solidFill>
              </a:rPr>
              <a:t>Ukkonen’s</a:t>
            </a:r>
            <a:r>
              <a:rPr lang="en-US" altLang="zh-CN" sz="3600" dirty="0">
                <a:solidFill>
                  <a:schemeClr val="tx1"/>
                </a:solidFill>
              </a:rPr>
              <a:t> banded algorithm</a:t>
            </a:r>
            <a:endParaRPr lang="zh-CN" altLang="en-US" sz="3600" dirty="0">
              <a:solidFill>
                <a:schemeClr val="tx1"/>
              </a:solidFill>
            </a:endParaRPr>
          </a:p>
        </p:txBody>
      </p:sp>
    </p:spTree>
    <p:extLst>
      <p:ext uri="{BB962C8B-B14F-4D97-AF65-F5344CB8AC3E}">
        <p14:creationId xmlns:p14="http://schemas.microsoft.com/office/powerpoint/2010/main" val="46671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ïṣliḑé">
            <a:extLst>
              <a:ext uri="{FF2B5EF4-FFF2-40B4-BE49-F238E27FC236}">
                <a16:creationId xmlns:a16="http://schemas.microsoft.com/office/drawing/2014/main" id="{B0E2E59E-42FE-4024-A3F9-BA8D4158C095}"/>
              </a:ext>
            </a:extLst>
          </p:cNvPr>
          <p:cNvSpPr/>
          <p:nvPr/>
        </p:nvSpPr>
        <p:spPr bwMode="auto">
          <a:xfrm>
            <a:off x="0" y="642938"/>
            <a:ext cx="4111625" cy="5822951"/>
          </a:xfrm>
          <a:custGeom>
            <a:avLst/>
            <a:gdLst>
              <a:gd name="connsiteX0" fmla="*/ 1340314 w 4111625"/>
              <a:gd name="connsiteY0" fmla="*/ 249119 h 5822951"/>
              <a:gd name="connsiteX1" fmla="*/ 1360734 w 4111625"/>
              <a:gd name="connsiteY1" fmla="*/ 250397 h 5822951"/>
              <a:gd name="connsiteX2" fmla="*/ 1350927 w 4111625"/>
              <a:gd name="connsiteY2" fmla="*/ 249783 h 5822951"/>
              <a:gd name="connsiteX3" fmla="*/ 1302697 w 4111625"/>
              <a:gd name="connsiteY3" fmla="*/ 246765 h 5822951"/>
              <a:gd name="connsiteX4" fmla="*/ 1327635 w 4111625"/>
              <a:gd name="connsiteY4" fmla="*/ 248326 h 5822951"/>
              <a:gd name="connsiteX5" fmla="*/ 1340314 w 4111625"/>
              <a:gd name="connsiteY5" fmla="*/ 249119 h 5822951"/>
              <a:gd name="connsiteX6" fmla="*/ 1315376 w 4111625"/>
              <a:gd name="connsiteY6" fmla="*/ 247559 h 5822951"/>
              <a:gd name="connsiteX7" fmla="*/ 1282278 w 4111625"/>
              <a:gd name="connsiteY7" fmla="*/ 245487 h 5822951"/>
              <a:gd name="connsiteX8" fmla="*/ 1292085 w 4111625"/>
              <a:gd name="connsiteY8" fmla="*/ 246101 h 5822951"/>
              <a:gd name="connsiteX9" fmla="*/ 1302697 w 4111625"/>
              <a:gd name="connsiteY9" fmla="*/ 246765 h 5822951"/>
              <a:gd name="connsiteX10" fmla="*/ 3616367 w 4111625"/>
              <a:gd name="connsiteY10" fmla="*/ 0 h 5822951"/>
              <a:gd name="connsiteX11" fmla="*/ 3616367 w 4111625"/>
              <a:gd name="connsiteY11" fmla="*/ 19639 h 5822951"/>
              <a:gd name="connsiteX12" fmla="*/ 3645788 w 4111625"/>
              <a:gd name="connsiteY12" fmla="*/ 4939198 h 5822951"/>
              <a:gd name="connsiteX13" fmla="*/ 3645788 w 4111625"/>
              <a:gd name="connsiteY13" fmla="*/ 4968657 h 5822951"/>
              <a:gd name="connsiteX14" fmla="*/ 3621270 w 4111625"/>
              <a:gd name="connsiteY14" fmla="*/ 4978476 h 5822951"/>
              <a:gd name="connsiteX15" fmla="*/ 3400611 w 4111625"/>
              <a:gd name="connsiteY15" fmla="*/ 5066851 h 5822951"/>
              <a:gd name="connsiteX16" fmla="*/ 3179951 w 4111625"/>
              <a:gd name="connsiteY16" fmla="*/ 5140497 h 5822951"/>
              <a:gd name="connsiteX17" fmla="*/ 3067169 w 4111625"/>
              <a:gd name="connsiteY17" fmla="*/ 5169956 h 5822951"/>
              <a:gd name="connsiteX18" fmla="*/ 2954388 w 4111625"/>
              <a:gd name="connsiteY18" fmla="*/ 5199414 h 5822951"/>
              <a:gd name="connsiteX19" fmla="*/ 2841606 w 4111625"/>
              <a:gd name="connsiteY19" fmla="*/ 5223963 h 5822951"/>
              <a:gd name="connsiteX20" fmla="*/ 2782764 w 4111625"/>
              <a:gd name="connsiteY20" fmla="*/ 5233783 h 5822951"/>
              <a:gd name="connsiteX21" fmla="*/ 2723921 w 4111625"/>
              <a:gd name="connsiteY21" fmla="*/ 5238692 h 5822951"/>
              <a:gd name="connsiteX22" fmla="*/ 2488551 w 4111625"/>
              <a:gd name="connsiteY22" fmla="*/ 5258331 h 5822951"/>
              <a:gd name="connsiteX23" fmla="*/ 2473840 w 4111625"/>
              <a:gd name="connsiteY23" fmla="*/ 5258331 h 5822951"/>
              <a:gd name="connsiteX24" fmla="*/ 2459129 w 4111625"/>
              <a:gd name="connsiteY24" fmla="*/ 5258331 h 5822951"/>
              <a:gd name="connsiteX25" fmla="*/ 2429708 w 4111625"/>
              <a:gd name="connsiteY25" fmla="*/ 5258331 h 5822951"/>
              <a:gd name="connsiteX26" fmla="*/ 2370865 w 4111625"/>
              <a:gd name="connsiteY26" fmla="*/ 5253421 h 5822951"/>
              <a:gd name="connsiteX27" fmla="*/ 2258084 w 4111625"/>
              <a:gd name="connsiteY27" fmla="*/ 5248512 h 5822951"/>
              <a:gd name="connsiteX28" fmla="*/ 2022714 w 4111625"/>
              <a:gd name="connsiteY28" fmla="*/ 5228873 h 5822951"/>
              <a:gd name="connsiteX29" fmla="*/ 1797150 w 4111625"/>
              <a:gd name="connsiteY29" fmla="*/ 5209234 h 5822951"/>
              <a:gd name="connsiteX30" fmla="*/ 1679465 w 4111625"/>
              <a:gd name="connsiteY30" fmla="*/ 5194505 h 5822951"/>
              <a:gd name="connsiteX31" fmla="*/ 1566684 w 4111625"/>
              <a:gd name="connsiteY31" fmla="*/ 5189595 h 5822951"/>
              <a:gd name="connsiteX32" fmla="*/ 1453902 w 4111625"/>
              <a:gd name="connsiteY32" fmla="*/ 5179775 h 5822951"/>
              <a:gd name="connsiteX33" fmla="*/ 1399963 w 4111625"/>
              <a:gd name="connsiteY33" fmla="*/ 5179775 h 5822951"/>
              <a:gd name="connsiteX34" fmla="*/ 1341120 w 4111625"/>
              <a:gd name="connsiteY34" fmla="*/ 5179775 h 5822951"/>
              <a:gd name="connsiteX35" fmla="*/ 1115557 w 4111625"/>
              <a:gd name="connsiteY35" fmla="*/ 5189595 h 5822951"/>
              <a:gd name="connsiteX36" fmla="*/ 1061618 w 4111625"/>
              <a:gd name="connsiteY36" fmla="*/ 5194505 h 5822951"/>
              <a:gd name="connsiteX37" fmla="*/ 1007679 w 4111625"/>
              <a:gd name="connsiteY37" fmla="*/ 5204324 h 5822951"/>
              <a:gd name="connsiteX38" fmla="*/ 953740 w 4111625"/>
              <a:gd name="connsiteY38" fmla="*/ 5214144 h 5822951"/>
              <a:gd name="connsiteX39" fmla="*/ 939029 w 4111625"/>
              <a:gd name="connsiteY39" fmla="*/ 5219053 h 5822951"/>
              <a:gd name="connsiteX40" fmla="*/ 934126 w 4111625"/>
              <a:gd name="connsiteY40" fmla="*/ 5219053 h 5822951"/>
              <a:gd name="connsiteX41" fmla="*/ 929222 w 4111625"/>
              <a:gd name="connsiteY41" fmla="*/ 5219053 h 5822951"/>
              <a:gd name="connsiteX42" fmla="*/ 899800 w 4111625"/>
              <a:gd name="connsiteY42" fmla="*/ 5228873 h 5822951"/>
              <a:gd name="connsiteX43" fmla="*/ 845862 w 4111625"/>
              <a:gd name="connsiteY43" fmla="*/ 5243602 h 5822951"/>
              <a:gd name="connsiteX44" fmla="*/ 791922 w 4111625"/>
              <a:gd name="connsiteY44" fmla="*/ 5258331 h 5822951"/>
              <a:gd name="connsiteX45" fmla="*/ 684044 w 4111625"/>
              <a:gd name="connsiteY45" fmla="*/ 5292699 h 5822951"/>
              <a:gd name="connsiteX46" fmla="*/ 512421 w 4111625"/>
              <a:gd name="connsiteY46" fmla="*/ 5361436 h 5822951"/>
              <a:gd name="connsiteX47" fmla="*/ 639912 w 4111625"/>
              <a:gd name="connsiteY47" fmla="*/ 5336887 h 5822951"/>
              <a:gd name="connsiteX48" fmla="*/ 708563 w 4111625"/>
              <a:gd name="connsiteY48" fmla="*/ 5327068 h 5822951"/>
              <a:gd name="connsiteX49" fmla="*/ 777212 w 4111625"/>
              <a:gd name="connsiteY49" fmla="*/ 5322158 h 5822951"/>
              <a:gd name="connsiteX50" fmla="*/ 806633 w 4111625"/>
              <a:gd name="connsiteY50" fmla="*/ 5322158 h 5822951"/>
              <a:gd name="connsiteX51" fmla="*/ 840958 w 4111625"/>
              <a:gd name="connsiteY51" fmla="*/ 5317248 h 5822951"/>
              <a:gd name="connsiteX52" fmla="*/ 909608 w 4111625"/>
              <a:gd name="connsiteY52" fmla="*/ 5317248 h 5822951"/>
              <a:gd name="connsiteX53" fmla="*/ 978258 w 4111625"/>
              <a:gd name="connsiteY53" fmla="*/ 5317248 h 5822951"/>
              <a:gd name="connsiteX54" fmla="*/ 1046907 w 4111625"/>
              <a:gd name="connsiteY54" fmla="*/ 5317248 h 5822951"/>
              <a:gd name="connsiteX55" fmla="*/ 1081232 w 4111625"/>
              <a:gd name="connsiteY55" fmla="*/ 5317248 h 5822951"/>
              <a:gd name="connsiteX56" fmla="*/ 1110653 w 4111625"/>
              <a:gd name="connsiteY56" fmla="*/ 5322158 h 5822951"/>
              <a:gd name="connsiteX57" fmla="*/ 1174400 w 4111625"/>
              <a:gd name="connsiteY57" fmla="*/ 5327068 h 5822951"/>
              <a:gd name="connsiteX58" fmla="*/ 1194014 w 4111625"/>
              <a:gd name="connsiteY58" fmla="*/ 5327068 h 5822951"/>
              <a:gd name="connsiteX59" fmla="*/ 1208724 w 4111625"/>
              <a:gd name="connsiteY59" fmla="*/ 5331977 h 5822951"/>
              <a:gd name="connsiteX60" fmla="*/ 1243049 w 4111625"/>
              <a:gd name="connsiteY60" fmla="*/ 5336887 h 5822951"/>
              <a:gd name="connsiteX61" fmla="*/ 1306795 w 4111625"/>
              <a:gd name="connsiteY61" fmla="*/ 5341797 h 5822951"/>
              <a:gd name="connsiteX62" fmla="*/ 1561780 w 4111625"/>
              <a:gd name="connsiteY62" fmla="*/ 5385984 h 5822951"/>
              <a:gd name="connsiteX63" fmla="*/ 1684369 w 4111625"/>
              <a:gd name="connsiteY63" fmla="*/ 5415443 h 5822951"/>
              <a:gd name="connsiteX64" fmla="*/ 1806957 w 4111625"/>
              <a:gd name="connsiteY64" fmla="*/ 5439992 h 5822951"/>
              <a:gd name="connsiteX65" fmla="*/ 2052135 w 4111625"/>
              <a:gd name="connsiteY65" fmla="*/ 5489089 h 5822951"/>
              <a:gd name="connsiteX66" fmla="*/ 2292409 w 4111625"/>
              <a:gd name="connsiteY66" fmla="*/ 5533277 h 5822951"/>
              <a:gd name="connsiteX67" fmla="*/ 2537586 w 4111625"/>
              <a:gd name="connsiteY67" fmla="*/ 5572555 h 5822951"/>
              <a:gd name="connsiteX68" fmla="*/ 2660175 w 4111625"/>
              <a:gd name="connsiteY68" fmla="*/ 5582374 h 5822951"/>
              <a:gd name="connsiteX69" fmla="*/ 2719017 w 4111625"/>
              <a:gd name="connsiteY69" fmla="*/ 5592193 h 5822951"/>
              <a:gd name="connsiteX70" fmla="*/ 2782764 w 4111625"/>
              <a:gd name="connsiteY70" fmla="*/ 5597103 h 5822951"/>
              <a:gd name="connsiteX71" fmla="*/ 2905352 w 4111625"/>
              <a:gd name="connsiteY71" fmla="*/ 5602013 h 5822951"/>
              <a:gd name="connsiteX72" fmla="*/ 3023037 w 4111625"/>
              <a:gd name="connsiteY72" fmla="*/ 5606923 h 5822951"/>
              <a:gd name="connsiteX73" fmla="*/ 3268215 w 4111625"/>
              <a:gd name="connsiteY73" fmla="*/ 5606923 h 5822951"/>
              <a:gd name="connsiteX74" fmla="*/ 3390804 w 4111625"/>
              <a:gd name="connsiteY74" fmla="*/ 5597103 h 5822951"/>
              <a:gd name="connsiteX75" fmla="*/ 3513392 w 4111625"/>
              <a:gd name="connsiteY75" fmla="*/ 5592193 h 5822951"/>
              <a:gd name="connsiteX76" fmla="*/ 3758570 w 4111625"/>
              <a:gd name="connsiteY76" fmla="*/ 5562735 h 5822951"/>
              <a:gd name="connsiteX77" fmla="*/ 3935098 w 4111625"/>
              <a:gd name="connsiteY77" fmla="*/ 5533277 h 5822951"/>
              <a:gd name="connsiteX78" fmla="*/ 4018458 w 4111625"/>
              <a:gd name="connsiteY78" fmla="*/ 780649 h 5822951"/>
              <a:gd name="connsiteX79" fmla="*/ 4106722 w 4111625"/>
              <a:gd name="connsiteY79" fmla="*/ 5606923 h 5822951"/>
              <a:gd name="connsiteX80" fmla="*/ 4111625 w 4111625"/>
              <a:gd name="connsiteY80" fmla="*/ 5680569 h 5822951"/>
              <a:gd name="connsiteX81" fmla="*/ 4038072 w 4111625"/>
              <a:gd name="connsiteY81" fmla="*/ 5695298 h 5822951"/>
              <a:gd name="connsiteX82" fmla="*/ 3787991 w 4111625"/>
              <a:gd name="connsiteY82" fmla="*/ 5744395 h 5822951"/>
              <a:gd name="connsiteX83" fmla="*/ 3537910 w 4111625"/>
              <a:gd name="connsiteY83" fmla="*/ 5783673 h 5822951"/>
              <a:gd name="connsiteX84" fmla="*/ 3410418 w 4111625"/>
              <a:gd name="connsiteY84" fmla="*/ 5798403 h 5822951"/>
              <a:gd name="connsiteX85" fmla="*/ 3282926 w 4111625"/>
              <a:gd name="connsiteY85" fmla="*/ 5808222 h 5822951"/>
              <a:gd name="connsiteX86" fmla="*/ 3023037 w 4111625"/>
              <a:gd name="connsiteY86" fmla="*/ 5818042 h 5822951"/>
              <a:gd name="connsiteX87" fmla="*/ 2895545 w 4111625"/>
              <a:gd name="connsiteY87" fmla="*/ 5818042 h 5822951"/>
              <a:gd name="connsiteX88" fmla="*/ 2768053 w 4111625"/>
              <a:gd name="connsiteY88" fmla="*/ 5818042 h 5822951"/>
              <a:gd name="connsiteX89" fmla="*/ 2704307 w 4111625"/>
              <a:gd name="connsiteY89" fmla="*/ 5813132 h 5822951"/>
              <a:gd name="connsiteX90" fmla="*/ 2640561 w 4111625"/>
              <a:gd name="connsiteY90" fmla="*/ 5808222 h 5822951"/>
              <a:gd name="connsiteX91" fmla="*/ 2513068 w 4111625"/>
              <a:gd name="connsiteY91" fmla="*/ 5798403 h 5822951"/>
              <a:gd name="connsiteX92" fmla="*/ 2258084 w 4111625"/>
              <a:gd name="connsiteY92" fmla="*/ 5773854 h 5822951"/>
              <a:gd name="connsiteX93" fmla="*/ 2008002 w 4111625"/>
              <a:gd name="connsiteY93" fmla="*/ 5734576 h 5822951"/>
              <a:gd name="connsiteX94" fmla="*/ 1757922 w 4111625"/>
              <a:gd name="connsiteY94" fmla="*/ 5690388 h 5822951"/>
              <a:gd name="connsiteX95" fmla="*/ 1635333 w 4111625"/>
              <a:gd name="connsiteY95" fmla="*/ 5670749 h 5822951"/>
              <a:gd name="connsiteX96" fmla="*/ 1512744 w 4111625"/>
              <a:gd name="connsiteY96" fmla="*/ 5651110 h 5822951"/>
              <a:gd name="connsiteX97" fmla="*/ 1272471 w 4111625"/>
              <a:gd name="connsiteY97" fmla="*/ 5616742 h 5822951"/>
              <a:gd name="connsiteX98" fmla="*/ 1213628 w 4111625"/>
              <a:gd name="connsiteY98" fmla="*/ 5611832 h 5822951"/>
              <a:gd name="connsiteX99" fmla="*/ 1184207 w 4111625"/>
              <a:gd name="connsiteY99" fmla="*/ 5606923 h 5822951"/>
              <a:gd name="connsiteX100" fmla="*/ 1169496 w 4111625"/>
              <a:gd name="connsiteY100" fmla="*/ 5606923 h 5822951"/>
              <a:gd name="connsiteX101" fmla="*/ 1164593 w 4111625"/>
              <a:gd name="connsiteY101" fmla="*/ 5606923 h 5822951"/>
              <a:gd name="connsiteX102" fmla="*/ 1154785 w 4111625"/>
              <a:gd name="connsiteY102" fmla="*/ 5606923 h 5822951"/>
              <a:gd name="connsiteX103" fmla="*/ 1095943 w 4111625"/>
              <a:gd name="connsiteY103" fmla="*/ 5602013 h 5822951"/>
              <a:gd name="connsiteX104" fmla="*/ 1061618 w 4111625"/>
              <a:gd name="connsiteY104" fmla="*/ 5602013 h 5822951"/>
              <a:gd name="connsiteX105" fmla="*/ 1032197 w 4111625"/>
              <a:gd name="connsiteY105" fmla="*/ 5602013 h 5822951"/>
              <a:gd name="connsiteX106" fmla="*/ 978258 w 4111625"/>
              <a:gd name="connsiteY106" fmla="*/ 5602013 h 5822951"/>
              <a:gd name="connsiteX107" fmla="*/ 919415 w 4111625"/>
              <a:gd name="connsiteY107" fmla="*/ 5606923 h 5822951"/>
              <a:gd name="connsiteX108" fmla="*/ 860573 w 4111625"/>
              <a:gd name="connsiteY108" fmla="*/ 5611832 h 5822951"/>
              <a:gd name="connsiteX109" fmla="*/ 831151 w 4111625"/>
              <a:gd name="connsiteY109" fmla="*/ 5611832 h 5822951"/>
              <a:gd name="connsiteX110" fmla="*/ 801730 w 4111625"/>
              <a:gd name="connsiteY110" fmla="*/ 5616742 h 5822951"/>
              <a:gd name="connsiteX111" fmla="*/ 747790 w 4111625"/>
              <a:gd name="connsiteY111" fmla="*/ 5621652 h 5822951"/>
              <a:gd name="connsiteX112" fmla="*/ 688948 w 4111625"/>
              <a:gd name="connsiteY112" fmla="*/ 5631471 h 5822951"/>
              <a:gd name="connsiteX113" fmla="*/ 576167 w 4111625"/>
              <a:gd name="connsiteY113" fmla="*/ 5656020 h 5822951"/>
              <a:gd name="connsiteX114" fmla="*/ 355507 w 4111625"/>
              <a:gd name="connsiteY114" fmla="*/ 5724756 h 5822951"/>
              <a:gd name="connsiteX115" fmla="*/ 306471 w 4111625"/>
              <a:gd name="connsiteY115" fmla="*/ 5749305 h 5822951"/>
              <a:gd name="connsiteX116" fmla="*/ 257436 w 4111625"/>
              <a:gd name="connsiteY116" fmla="*/ 5773854 h 5822951"/>
              <a:gd name="connsiteX117" fmla="*/ 208401 w 4111625"/>
              <a:gd name="connsiteY117" fmla="*/ 5798403 h 5822951"/>
              <a:gd name="connsiteX118" fmla="*/ 183882 w 4111625"/>
              <a:gd name="connsiteY118" fmla="*/ 5813132 h 5822951"/>
              <a:gd name="connsiteX119" fmla="*/ 174076 w 4111625"/>
              <a:gd name="connsiteY119" fmla="*/ 5818042 h 5822951"/>
              <a:gd name="connsiteX120" fmla="*/ 169172 w 4111625"/>
              <a:gd name="connsiteY120" fmla="*/ 5822951 h 5822951"/>
              <a:gd name="connsiteX121" fmla="*/ 26433 w 4111625"/>
              <a:gd name="connsiteY121" fmla="*/ 5822951 h 5822951"/>
              <a:gd name="connsiteX122" fmla="*/ 0 w 4111625"/>
              <a:gd name="connsiteY122" fmla="*/ 5822951 h 5822951"/>
              <a:gd name="connsiteX123" fmla="*/ 0 w 4111625"/>
              <a:gd name="connsiteY123" fmla="*/ 710368 h 5822951"/>
              <a:gd name="connsiteX124" fmla="*/ 2451 w 4111625"/>
              <a:gd name="connsiteY124" fmla="*/ 520433 h 5822951"/>
              <a:gd name="connsiteX125" fmla="*/ 61294 w 4111625"/>
              <a:gd name="connsiteY125" fmla="*/ 5459631 h 5822951"/>
              <a:gd name="connsiteX126" fmla="*/ 110329 w 4111625"/>
              <a:gd name="connsiteY126" fmla="*/ 5425262 h 5822951"/>
              <a:gd name="connsiteX127" fmla="*/ 164269 w 4111625"/>
              <a:gd name="connsiteY127" fmla="*/ 5395804 h 5822951"/>
              <a:gd name="connsiteX128" fmla="*/ 213304 w 4111625"/>
              <a:gd name="connsiteY128" fmla="*/ 5366345 h 5822951"/>
              <a:gd name="connsiteX129" fmla="*/ 424157 w 4111625"/>
              <a:gd name="connsiteY129" fmla="*/ 5263241 h 5822951"/>
              <a:gd name="connsiteX130" fmla="*/ 644816 w 4111625"/>
              <a:gd name="connsiteY130" fmla="*/ 5179775 h 5822951"/>
              <a:gd name="connsiteX131" fmla="*/ 757598 w 4111625"/>
              <a:gd name="connsiteY131" fmla="*/ 5145407 h 5822951"/>
              <a:gd name="connsiteX132" fmla="*/ 816441 w 4111625"/>
              <a:gd name="connsiteY132" fmla="*/ 5125768 h 5822951"/>
              <a:gd name="connsiteX133" fmla="*/ 870379 w 4111625"/>
              <a:gd name="connsiteY133" fmla="*/ 5115949 h 5822951"/>
              <a:gd name="connsiteX134" fmla="*/ 899800 w 4111625"/>
              <a:gd name="connsiteY134" fmla="*/ 5106129 h 5822951"/>
              <a:gd name="connsiteX135" fmla="*/ 904704 w 4111625"/>
              <a:gd name="connsiteY135" fmla="*/ 5106129 h 5822951"/>
              <a:gd name="connsiteX136" fmla="*/ 909608 w 4111625"/>
              <a:gd name="connsiteY136" fmla="*/ 5106129 h 5822951"/>
              <a:gd name="connsiteX137" fmla="*/ 914511 w 4111625"/>
              <a:gd name="connsiteY137" fmla="*/ 5101220 h 5822951"/>
              <a:gd name="connsiteX138" fmla="*/ 929222 w 4111625"/>
              <a:gd name="connsiteY138" fmla="*/ 5101220 h 5822951"/>
              <a:gd name="connsiteX139" fmla="*/ 988065 w 4111625"/>
              <a:gd name="connsiteY139" fmla="*/ 5091400 h 5822951"/>
              <a:gd name="connsiteX140" fmla="*/ 1046907 w 4111625"/>
              <a:gd name="connsiteY140" fmla="*/ 5081581 h 5822951"/>
              <a:gd name="connsiteX141" fmla="*/ 1105750 w 4111625"/>
              <a:gd name="connsiteY141" fmla="*/ 5076671 h 5822951"/>
              <a:gd name="connsiteX142" fmla="*/ 1341120 w 4111625"/>
              <a:gd name="connsiteY142" fmla="*/ 5066851 h 5822951"/>
              <a:gd name="connsiteX143" fmla="*/ 1399963 w 4111625"/>
              <a:gd name="connsiteY143" fmla="*/ 5066851 h 5822951"/>
              <a:gd name="connsiteX144" fmla="*/ 1458805 w 4111625"/>
              <a:gd name="connsiteY144" fmla="*/ 5071761 h 5822951"/>
              <a:gd name="connsiteX145" fmla="*/ 1576491 w 4111625"/>
              <a:gd name="connsiteY145" fmla="*/ 5076671 h 5822951"/>
              <a:gd name="connsiteX146" fmla="*/ 1694176 w 4111625"/>
              <a:gd name="connsiteY146" fmla="*/ 5086490 h 5822951"/>
              <a:gd name="connsiteX147" fmla="*/ 1806957 w 4111625"/>
              <a:gd name="connsiteY147" fmla="*/ 5101220 h 5822951"/>
              <a:gd name="connsiteX148" fmla="*/ 2037424 w 4111625"/>
              <a:gd name="connsiteY148" fmla="*/ 5125768 h 5822951"/>
              <a:gd name="connsiteX149" fmla="*/ 2262987 w 4111625"/>
              <a:gd name="connsiteY149" fmla="*/ 5145407 h 5822951"/>
              <a:gd name="connsiteX150" fmla="*/ 2375769 w 4111625"/>
              <a:gd name="connsiteY150" fmla="*/ 5155227 h 5822951"/>
              <a:gd name="connsiteX151" fmla="*/ 2434612 w 4111625"/>
              <a:gd name="connsiteY151" fmla="*/ 5155227 h 5822951"/>
              <a:gd name="connsiteX152" fmla="*/ 2464033 w 4111625"/>
              <a:gd name="connsiteY152" fmla="*/ 5160136 h 5822951"/>
              <a:gd name="connsiteX153" fmla="*/ 2478744 w 4111625"/>
              <a:gd name="connsiteY153" fmla="*/ 5160136 h 5822951"/>
              <a:gd name="connsiteX154" fmla="*/ 2488551 w 4111625"/>
              <a:gd name="connsiteY154" fmla="*/ 5160136 h 5822951"/>
              <a:gd name="connsiteX155" fmla="*/ 2714114 w 4111625"/>
              <a:gd name="connsiteY155" fmla="*/ 5145407 h 5822951"/>
              <a:gd name="connsiteX156" fmla="*/ 2768053 w 4111625"/>
              <a:gd name="connsiteY156" fmla="*/ 5135588 h 5822951"/>
              <a:gd name="connsiteX157" fmla="*/ 2826896 w 4111625"/>
              <a:gd name="connsiteY157" fmla="*/ 5130678 h 5822951"/>
              <a:gd name="connsiteX158" fmla="*/ 2934774 w 4111625"/>
              <a:gd name="connsiteY158" fmla="*/ 5106129 h 5822951"/>
              <a:gd name="connsiteX159" fmla="*/ 3047555 w 4111625"/>
              <a:gd name="connsiteY159" fmla="*/ 5081581 h 5822951"/>
              <a:gd name="connsiteX160" fmla="*/ 3155433 w 4111625"/>
              <a:gd name="connsiteY160" fmla="*/ 5052122 h 5822951"/>
              <a:gd name="connsiteX161" fmla="*/ 3371189 w 4111625"/>
              <a:gd name="connsiteY161" fmla="*/ 4983386 h 5822951"/>
              <a:gd name="connsiteX162" fmla="*/ 3557524 w 4111625"/>
              <a:gd name="connsiteY162" fmla="*/ 4909740 h 5822951"/>
              <a:gd name="connsiteX163" fmla="*/ 3586946 w 4111625"/>
              <a:gd name="connsiteY163" fmla="*/ 39278 h 5822951"/>
              <a:gd name="connsiteX164" fmla="*/ 3454550 w 4111625"/>
              <a:gd name="connsiteY164" fmla="*/ 78556 h 5822951"/>
              <a:gd name="connsiteX165" fmla="*/ 3380997 w 4111625"/>
              <a:gd name="connsiteY165" fmla="*/ 98195 h 5822951"/>
              <a:gd name="connsiteX166" fmla="*/ 3302540 w 4111625"/>
              <a:gd name="connsiteY166" fmla="*/ 117834 h 5822951"/>
              <a:gd name="connsiteX167" fmla="*/ 3228987 w 4111625"/>
              <a:gd name="connsiteY167" fmla="*/ 132563 h 5822951"/>
              <a:gd name="connsiteX168" fmla="*/ 3189758 w 4111625"/>
              <a:gd name="connsiteY168" fmla="*/ 142383 h 5822951"/>
              <a:gd name="connsiteX169" fmla="*/ 3150530 w 4111625"/>
              <a:gd name="connsiteY169" fmla="*/ 147292 h 5822951"/>
              <a:gd name="connsiteX170" fmla="*/ 2998520 w 4111625"/>
              <a:gd name="connsiteY170" fmla="*/ 176751 h 5822951"/>
              <a:gd name="connsiteX171" fmla="*/ 2920063 w 4111625"/>
              <a:gd name="connsiteY171" fmla="*/ 191480 h 5822951"/>
              <a:gd name="connsiteX172" fmla="*/ 2841606 w 4111625"/>
              <a:gd name="connsiteY172" fmla="*/ 201300 h 5822951"/>
              <a:gd name="connsiteX173" fmla="*/ 2768053 w 4111625"/>
              <a:gd name="connsiteY173" fmla="*/ 211119 h 5822951"/>
              <a:gd name="connsiteX174" fmla="*/ 2689596 w 4111625"/>
              <a:gd name="connsiteY174" fmla="*/ 220939 h 5822951"/>
              <a:gd name="connsiteX175" fmla="*/ 2532683 w 4111625"/>
              <a:gd name="connsiteY175" fmla="*/ 235668 h 5822951"/>
              <a:gd name="connsiteX176" fmla="*/ 2375769 w 4111625"/>
              <a:gd name="connsiteY176" fmla="*/ 250397 h 5822951"/>
              <a:gd name="connsiteX177" fmla="*/ 2297312 w 4111625"/>
              <a:gd name="connsiteY177" fmla="*/ 255307 h 5822951"/>
              <a:gd name="connsiteX178" fmla="*/ 2218855 w 4111625"/>
              <a:gd name="connsiteY178" fmla="*/ 260216 h 5822951"/>
              <a:gd name="connsiteX179" fmla="*/ 2140399 w 4111625"/>
              <a:gd name="connsiteY179" fmla="*/ 260216 h 5822951"/>
              <a:gd name="connsiteX180" fmla="*/ 2066845 w 4111625"/>
              <a:gd name="connsiteY180" fmla="*/ 265126 h 5822951"/>
              <a:gd name="connsiteX181" fmla="*/ 1909932 w 4111625"/>
              <a:gd name="connsiteY181" fmla="*/ 265126 h 5822951"/>
              <a:gd name="connsiteX182" fmla="*/ 1753018 w 4111625"/>
              <a:gd name="connsiteY182" fmla="*/ 265126 h 5822951"/>
              <a:gd name="connsiteX183" fmla="*/ 1596105 w 4111625"/>
              <a:gd name="connsiteY183" fmla="*/ 260216 h 5822951"/>
              <a:gd name="connsiteX184" fmla="*/ 1439191 w 4111625"/>
              <a:gd name="connsiteY184" fmla="*/ 255307 h 5822951"/>
              <a:gd name="connsiteX185" fmla="*/ 1360734 w 4111625"/>
              <a:gd name="connsiteY185" fmla="*/ 250397 h 5822951"/>
              <a:gd name="connsiteX186" fmla="*/ 1439191 w 4111625"/>
              <a:gd name="connsiteY186" fmla="*/ 250397 h 5822951"/>
              <a:gd name="connsiteX187" fmla="*/ 1596105 w 4111625"/>
              <a:gd name="connsiteY187" fmla="*/ 255307 h 5822951"/>
              <a:gd name="connsiteX188" fmla="*/ 1753018 w 4111625"/>
              <a:gd name="connsiteY188" fmla="*/ 260216 h 5822951"/>
              <a:gd name="connsiteX189" fmla="*/ 1909932 w 4111625"/>
              <a:gd name="connsiteY189" fmla="*/ 255307 h 5822951"/>
              <a:gd name="connsiteX190" fmla="*/ 2061942 w 4111625"/>
              <a:gd name="connsiteY190" fmla="*/ 250397 h 5822951"/>
              <a:gd name="connsiteX191" fmla="*/ 2140399 w 4111625"/>
              <a:gd name="connsiteY191" fmla="*/ 250397 h 5822951"/>
              <a:gd name="connsiteX192" fmla="*/ 2218855 w 4111625"/>
              <a:gd name="connsiteY192" fmla="*/ 245487 h 5822951"/>
              <a:gd name="connsiteX193" fmla="*/ 2297312 w 4111625"/>
              <a:gd name="connsiteY193" fmla="*/ 240577 h 5822951"/>
              <a:gd name="connsiteX194" fmla="*/ 2375769 w 4111625"/>
              <a:gd name="connsiteY194" fmla="*/ 235668 h 5822951"/>
              <a:gd name="connsiteX195" fmla="*/ 2532683 w 4111625"/>
              <a:gd name="connsiteY195" fmla="*/ 220939 h 5822951"/>
              <a:gd name="connsiteX196" fmla="*/ 2684693 w 4111625"/>
              <a:gd name="connsiteY196" fmla="*/ 201300 h 5822951"/>
              <a:gd name="connsiteX197" fmla="*/ 2763149 w 4111625"/>
              <a:gd name="connsiteY197" fmla="*/ 191480 h 5822951"/>
              <a:gd name="connsiteX198" fmla="*/ 2841606 w 4111625"/>
              <a:gd name="connsiteY198" fmla="*/ 181661 h 5822951"/>
              <a:gd name="connsiteX199" fmla="*/ 2915159 w 4111625"/>
              <a:gd name="connsiteY199" fmla="*/ 171841 h 5822951"/>
              <a:gd name="connsiteX200" fmla="*/ 2993616 w 4111625"/>
              <a:gd name="connsiteY200" fmla="*/ 157112 h 5822951"/>
              <a:gd name="connsiteX201" fmla="*/ 3145626 w 4111625"/>
              <a:gd name="connsiteY201" fmla="*/ 127654 h 5822951"/>
              <a:gd name="connsiteX202" fmla="*/ 3184855 w 4111625"/>
              <a:gd name="connsiteY202" fmla="*/ 117834 h 5822951"/>
              <a:gd name="connsiteX203" fmla="*/ 3224083 w 4111625"/>
              <a:gd name="connsiteY203" fmla="*/ 108014 h 5822951"/>
              <a:gd name="connsiteX204" fmla="*/ 3297636 w 4111625"/>
              <a:gd name="connsiteY204" fmla="*/ 93285 h 5822951"/>
              <a:gd name="connsiteX205" fmla="*/ 3376093 w 4111625"/>
              <a:gd name="connsiteY205" fmla="*/ 73646 h 5822951"/>
              <a:gd name="connsiteX206" fmla="*/ 3449646 w 4111625"/>
              <a:gd name="connsiteY206" fmla="*/ 49098 h 5822951"/>
              <a:gd name="connsiteX207" fmla="*/ 3596753 w 4111625"/>
              <a:gd name="connsiteY207" fmla="*/ 4910 h 5822951"/>
              <a:gd name="connsiteX208" fmla="*/ 3616367 w 4111625"/>
              <a:gd name="connsiteY208" fmla="*/ 0 h 582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Lst>
            <a:rect l="l" t="t" r="r" b="b"/>
            <a:pathLst>
              <a:path w="4111625" h="5822951">
                <a:moveTo>
                  <a:pt x="1340314" y="249119"/>
                </a:moveTo>
                <a:lnTo>
                  <a:pt x="1360734" y="250397"/>
                </a:lnTo>
                <a:cubicBezTo>
                  <a:pt x="1360734" y="250397"/>
                  <a:pt x="1360734" y="250397"/>
                  <a:pt x="1350927" y="249783"/>
                </a:cubicBezTo>
                <a:close/>
                <a:moveTo>
                  <a:pt x="1302697" y="246765"/>
                </a:moveTo>
                <a:lnTo>
                  <a:pt x="1327635" y="248326"/>
                </a:lnTo>
                <a:lnTo>
                  <a:pt x="1340314" y="249119"/>
                </a:lnTo>
                <a:lnTo>
                  <a:pt x="1315376" y="247559"/>
                </a:lnTo>
                <a:close/>
                <a:moveTo>
                  <a:pt x="1282278" y="245487"/>
                </a:moveTo>
                <a:cubicBezTo>
                  <a:pt x="1282278" y="245487"/>
                  <a:pt x="1282278" y="245487"/>
                  <a:pt x="1292085" y="246101"/>
                </a:cubicBezTo>
                <a:lnTo>
                  <a:pt x="1302697" y="246765"/>
                </a:lnTo>
                <a:close/>
                <a:moveTo>
                  <a:pt x="3616367" y="0"/>
                </a:moveTo>
                <a:cubicBezTo>
                  <a:pt x="3616367" y="0"/>
                  <a:pt x="3616367" y="0"/>
                  <a:pt x="3616367" y="19639"/>
                </a:cubicBezTo>
                <a:cubicBezTo>
                  <a:pt x="3616367" y="19639"/>
                  <a:pt x="3616367" y="19639"/>
                  <a:pt x="3645788" y="4939198"/>
                </a:cubicBezTo>
                <a:cubicBezTo>
                  <a:pt x="3645788" y="4939198"/>
                  <a:pt x="3645788" y="4939198"/>
                  <a:pt x="3645788" y="4968657"/>
                </a:cubicBezTo>
                <a:cubicBezTo>
                  <a:pt x="3645788" y="4968657"/>
                  <a:pt x="3645788" y="4968657"/>
                  <a:pt x="3621270" y="4978476"/>
                </a:cubicBezTo>
                <a:cubicBezTo>
                  <a:pt x="3547717" y="5012844"/>
                  <a:pt x="3474164" y="5037393"/>
                  <a:pt x="3400611" y="5066851"/>
                </a:cubicBezTo>
                <a:cubicBezTo>
                  <a:pt x="3331961" y="5091400"/>
                  <a:pt x="3258408" y="5115949"/>
                  <a:pt x="3179951" y="5140497"/>
                </a:cubicBezTo>
                <a:cubicBezTo>
                  <a:pt x="3145626" y="5150317"/>
                  <a:pt x="3106398" y="5160136"/>
                  <a:pt x="3067169" y="5169956"/>
                </a:cubicBezTo>
                <a:cubicBezTo>
                  <a:pt x="3032845" y="5179775"/>
                  <a:pt x="2993616" y="5189595"/>
                  <a:pt x="2954388" y="5199414"/>
                </a:cubicBezTo>
                <a:cubicBezTo>
                  <a:pt x="2920063" y="5209234"/>
                  <a:pt x="2880835" y="5214144"/>
                  <a:pt x="2841606" y="5223963"/>
                </a:cubicBezTo>
                <a:cubicBezTo>
                  <a:pt x="2841606" y="5223963"/>
                  <a:pt x="2841606" y="5223963"/>
                  <a:pt x="2782764" y="5233783"/>
                </a:cubicBezTo>
                <a:cubicBezTo>
                  <a:pt x="2782764" y="5233783"/>
                  <a:pt x="2782764" y="5233783"/>
                  <a:pt x="2723921" y="5238692"/>
                </a:cubicBezTo>
                <a:cubicBezTo>
                  <a:pt x="2645464" y="5253421"/>
                  <a:pt x="2567007" y="5258331"/>
                  <a:pt x="2488551" y="5258331"/>
                </a:cubicBezTo>
                <a:cubicBezTo>
                  <a:pt x="2483647" y="5258331"/>
                  <a:pt x="2478744" y="5258331"/>
                  <a:pt x="2473840" y="5258331"/>
                </a:cubicBezTo>
                <a:cubicBezTo>
                  <a:pt x="2473840" y="5258331"/>
                  <a:pt x="2473840" y="5258331"/>
                  <a:pt x="2459129" y="5258331"/>
                </a:cubicBezTo>
                <a:cubicBezTo>
                  <a:pt x="2459129" y="5258331"/>
                  <a:pt x="2459129" y="5258331"/>
                  <a:pt x="2429708" y="5258331"/>
                </a:cubicBezTo>
                <a:cubicBezTo>
                  <a:pt x="2410094" y="5258331"/>
                  <a:pt x="2390480" y="5258331"/>
                  <a:pt x="2370865" y="5253421"/>
                </a:cubicBezTo>
                <a:cubicBezTo>
                  <a:pt x="2336541" y="5253421"/>
                  <a:pt x="2292409" y="5253421"/>
                  <a:pt x="2258084" y="5248512"/>
                </a:cubicBezTo>
                <a:cubicBezTo>
                  <a:pt x="2179627" y="5243602"/>
                  <a:pt x="2101170" y="5238692"/>
                  <a:pt x="2022714" y="5228873"/>
                </a:cubicBezTo>
                <a:cubicBezTo>
                  <a:pt x="2022714" y="5228873"/>
                  <a:pt x="2022714" y="5228873"/>
                  <a:pt x="1797150" y="5209234"/>
                </a:cubicBezTo>
                <a:cubicBezTo>
                  <a:pt x="1797150" y="5209234"/>
                  <a:pt x="1797150" y="5209234"/>
                  <a:pt x="1679465" y="5194505"/>
                </a:cubicBezTo>
                <a:cubicBezTo>
                  <a:pt x="1645140" y="5194505"/>
                  <a:pt x="1605912" y="5189595"/>
                  <a:pt x="1566684" y="5189595"/>
                </a:cubicBezTo>
                <a:cubicBezTo>
                  <a:pt x="1532359" y="5184685"/>
                  <a:pt x="1493130" y="5184685"/>
                  <a:pt x="1453902" y="5179775"/>
                </a:cubicBezTo>
                <a:cubicBezTo>
                  <a:pt x="1453902" y="5179775"/>
                  <a:pt x="1453902" y="5179775"/>
                  <a:pt x="1399963" y="5179775"/>
                </a:cubicBezTo>
                <a:cubicBezTo>
                  <a:pt x="1399963" y="5179775"/>
                  <a:pt x="1399963" y="5179775"/>
                  <a:pt x="1341120" y="5179775"/>
                </a:cubicBezTo>
                <a:cubicBezTo>
                  <a:pt x="1267567" y="5179775"/>
                  <a:pt x="1194014" y="5184685"/>
                  <a:pt x="1115557" y="5189595"/>
                </a:cubicBezTo>
                <a:cubicBezTo>
                  <a:pt x="1100846" y="5189595"/>
                  <a:pt x="1081232" y="5194505"/>
                  <a:pt x="1061618" y="5194505"/>
                </a:cubicBezTo>
                <a:cubicBezTo>
                  <a:pt x="1042004" y="5199414"/>
                  <a:pt x="1027293" y="5199414"/>
                  <a:pt x="1007679" y="5204324"/>
                </a:cubicBezTo>
                <a:cubicBezTo>
                  <a:pt x="1007679" y="5204324"/>
                  <a:pt x="1007679" y="5204324"/>
                  <a:pt x="953740" y="5214144"/>
                </a:cubicBezTo>
                <a:cubicBezTo>
                  <a:pt x="953740" y="5214144"/>
                  <a:pt x="953740" y="5214144"/>
                  <a:pt x="939029" y="5219053"/>
                </a:cubicBezTo>
                <a:cubicBezTo>
                  <a:pt x="939029" y="5219053"/>
                  <a:pt x="939029" y="5219053"/>
                  <a:pt x="934126" y="5219053"/>
                </a:cubicBezTo>
                <a:cubicBezTo>
                  <a:pt x="934126" y="5219053"/>
                  <a:pt x="934126" y="5219053"/>
                  <a:pt x="929222" y="5219053"/>
                </a:cubicBezTo>
                <a:cubicBezTo>
                  <a:pt x="929222" y="5219053"/>
                  <a:pt x="929222" y="5219053"/>
                  <a:pt x="899800" y="5228873"/>
                </a:cubicBezTo>
                <a:cubicBezTo>
                  <a:pt x="899800" y="5228873"/>
                  <a:pt x="899800" y="5228873"/>
                  <a:pt x="845862" y="5243602"/>
                </a:cubicBezTo>
                <a:cubicBezTo>
                  <a:pt x="845862" y="5243602"/>
                  <a:pt x="845862" y="5243602"/>
                  <a:pt x="791922" y="5258331"/>
                </a:cubicBezTo>
                <a:cubicBezTo>
                  <a:pt x="757598" y="5268151"/>
                  <a:pt x="718369" y="5282880"/>
                  <a:pt x="684044" y="5292699"/>
                </a:cubicBezTo>
                <a:cubicBezTo>
                  <a:pt x="625202" y="5312338"/>
                  <a:pt x="571263" y="5336887"/>
                  <a:pt x="512421" y="5361436"/>
                </a:cubicBezTo>
                <a:cubicBezTo>
                  <a:pt x="556553" y="5351616"/>
                  <a:pt x="600684" y="5341797"/>
                  <a:pt x="639912" y="5336887"/>
                </a:cubicBezTo>
                <a:cubicBezTo>
                  <a:pt x="664431" y="5336887"/>
                  <a:pt x="684044" y="5331977"/>
                  <a:pt x="708563" y="5327068"/>
                </a:cubicBezTo>
                <a:cubicBezTo>
                  <a:pt x="708563" y="5327068"/>
                  <a:pt x="708563" y="5327068"/>
                  <a:pt x="777212" y="5322158"/>
                </a:cubicBezTo>
                <a:cubicBezTo>
                  <a:pt x="777212" y="5322158"/>
                  <a:pt x="777212" y="5322158"/>
                  <a:pt x="806633" y="5322158"/>
                </a:cubicBezTo>
                <a:cubicBezTo>
                  <a:pt x="806633" y="5322158"/>
                  <a:pt x="806633" y="5322158"/>
                  <a:pt x="840958" y="5317248"/>
                </a:cubicBezTo>
                <a:cubicBezTo>
                  <a:pt x="840958" y="5317248"/>
                  <a:pt x="840958" y="5317248"/>
                  <a:pt x="909608" y="5317248"/>
                </a:cubicBezTo>
                <a:cubicBezTo>
                  <a:pt x="929222" y="5317248"/>
                  <a:pt x="953740" y="5317248"/>
                  <a:pt x="978258" y="5317248"/>
                </a:cubicBezTo>
                <a:cubicBezTo>
                  <a:pt x="978258" y="5317248"/>
                  <a:pt x="978258" y="5317248"/>
                  <a:pt x="1046907" y="5317248"/>
                </a:cubicBezTo>
                <a:cubicBezTo>
                  <a:pt x="1056714" y="5317248"/>
                  <a:pt x="1066522" y="5317248"/>
                  <a:pt x="1081232" y="5317248"/>
                </a:cubicBezTo>
                <a:cubicBezTo>
                  <a:pt x="1081232" y="5317248"/>
                  <a:pt x="1081232" y="5317248"/>
                  <a:pt x="1110653" y="5322158"/>
                </a:cubicBezTo>
                <a:cubicBezTo>
                  <a:pt x="1110653" y="5322158"/>
                  <a:pt x="1110653" y="5322158"/>
                  <a:pt x="1174400" y="5327068"/>
                </a:cubicBezTo>
                <a:cubicBezTo>
                  <a:pt x="1174400" y="5327068"/>
                  <a:pt x="1174400" y="5327068"/>
                  <a:pt x="1194014" y="5327068"/>
                </a:cubicBezTo>
                <a:cubicBezTo>
                  <a:pt x="1194014" y="5327068"/>
                  <a:pt x="1194014" y="5327068"/>
                  <a:pt x="1208724" y="5331977"/>
                </a:cubicBezTo>
                <a:cubicBezTo>
                  <a:pt x="1208724" y="5331977"/>
                  <a:pt x="1208724" y="5331977"/>
                  <a:pt x="1243049" y="5336887"/>
                </a:cubicBezTo>
                <a:cubicBezTo>
                  <a:pt x="1243049" y="5336887"/>
                  <a:pt x="1243049" y="5336887"/>
                  <a:pt x="1306795" y="5341797"/>
                </a:cubicBezTo>
                <a:cubicBezTo>
                  <a:pt x="1390156" y="5356526"/>
                  <a:pt x="1478420" y="5371255"/>
                  <a:pt x="1561780" y="5385984"/>
                </a:cubicBezTo>
                <a:cubicBezTo>
                  <a:pt x="1601008" y="5395804"/>
                  <a:pt x="1645140" y="5405623"/>
                  <a:pt x="1684369" y="5415443"/>
                </a:cubicBezTo>
                <a:cubicBezTo>
                  <a:pt x="1684369" y="5415443"/>
                  <a:pt x="1684369" y="5415443"/>
                  <a:pt x="1806957" y="5439992"/>
                </a:cubicBezTo>
                <a:cubicBezTo>
                  <a:pt x="1806957" y="5439992"/>
                  <a:pt x="1806957" y="5439992"/>
                  <a:pt x="2052135" y="5489089"/>
                </a:cubicBezTo>
                <a:cubicBezTo>
                  <a:pt x="2130592" y="5503818"/>
                  <a:pt x="2213952" y="5523457"/>
                  <a:pt x="2292409" y="5533277"/>
                </a:cubicBezTo>
                <a:cubicBezTo>
                  <a:pt x="2375769" y="5548006"/>
                  <a:pt x="2454226" y="5557825"/>
                  <a:pt x="2537586" y="5572555"/>
                </a:cubicBezTo>
                <a:cubicBezTo>
                  <a:pt x="2537586" y="5572555"/>
                  <a:pt x="2537586" y="5572555"/>
                  <a:pt x="2660175" y="5582374"/>
                </a:cubicBezTo>
                <a:cubicBezTo>
                  <a:pt x="2660175" y="5582374"/>
                  <a:pt x="2660175" y="5582374"/>
                  <a:pt x="2719017" y="5592193"/>
                </a:cubicBezTo>
                <a:cubicBezTo>
                  <a:pt x="2719017" y="5592193"/>
                  <a:pt x="2719017" y="5592193"/>
                  <a:pt x="2782764" y="5597103"/>
                </a:cubicBezTo>
                <a:cubicBezTo>
                  <a:pt x="2782764" y="5597103"/>
                  <a:pt x="2782764" y="5597103"/>
                  <a:pt x="2905352" y="5602013"/>
                </a:cubicBezTo>
                <a:cubicBezTo>
                  <a:pt x="2944581" y="5606923"/>
                  <a:pt x="2983809" y="5606923"/>
                  <a:pt x="3023037" y="5606923"/>
                </a:cubicBezTo>
                <a:cubicBezTo>
                  <a:pt x="3106398" y="5611832"/>
                  <a:pt x="3189758" y="5606923"/>
                  <a:pt x="3268215" y="5606923"/>
                </a:cubicBezTo>
                <a:cubicBezTo>
                  <a:pt x="3312347" y="5606923"/>
                  <a:pt x="3351575" y="5602013"/>
                  <a:pt x="3390804" y="5597103"/>
                </a:cubicBezTo>
                <a:cubicBezTo>
                  <a:pt x="3390804" y="5597103"/>
                  <a:pt x="3390804" y="5597103"/>
                  <a:pt x="3513392" y="5592193"/>
                </a:cubicBezTo>
                <a:cubicBezTo>
                  <a:pt x="3596753" y="5582374"/>
                  <a:pt x="3680113" y="5572555"/>
                  <a:pt x="3758570" y="5562735"/>
                </a:cubicBezTo>
                <a:cubicBezTo>
                  <a:pt x="3758570" y="5562735"/>
                  <a:pt x="3758570" y="5562735"/>
                  <a:pt x="3935098" y="5533277"/>
                </a:cubicBezTo>
                <a:cubicBezTo>
                  <a:pt x="3935098" y="5533277"/>
                  <a:pt x="3935098" y="5533277"/>
                  <a:pt x="4018458" y="780649"/>
                </a:cubicBezTo>
                <a:cubicBezTo>
                  <a:pt x="4018458" y="780649"/>
                  <a:pt x="4018458" y="780649"/>
                  <a:pt x="4106722" y="5606923"/>
                </a:cubicBezTo>
                <a:lnTo>
                  <a:pt x="4111625" y="5680569"/>
                </a:lnTo>
                <a:cubicBezTo>
                  <a:pt x="4111625" y="5680569"/>
                  <a:pt x="4111625" y="5680569"/>
                  <a:pt x="4038072" y="5695298"/>
                </a:cubicBezTo>
                <a:cubicBezTo>
                  <a:pt x="4038072" y="5695298"/>
                  <a:pt x="4038072" y="5695298"/>
                  <a:pt x="3787991" y="5744395"/>
                </a:cubicBezTo>
                <a:cubicBezTo>
                  <a:pt x="3704631" y="5759125"/>
                  <a:pt x="3621270" y="5773854"/>
                  <a:pt x="3537910" y="5783673"/>
                </a:cubicBezTo>
                <a:cubicBezTo>
                  <a:pt x="3537910" y="5783673"/>
                  <a:pt x="3537910" y="5783673"/>
                  <a:pt x="3410418" y="5798403"/>
                </a:cubicBezTo>
                <a:cubicBezTo>
                  <a:pt x="3366286" y="5798403"/>
                  <a:pt x="3322154" y="5808222"/>
                  <a:pt x="3282926" y="5808222"/>
                </a:cubicBezTo>
                <a:cubicBezTo>
                  <a:pt x="3194662" y="5813132"/>
                  <a:pt x="3111301" y="5818042"/>
                  <a:pt x="3023037" y="5818042"/>
                </a:cubicBezTo>
                <a:cubicBezTo>
                  <a:pt x="2983809" y="5818042"/>
                  <a:pt x="2939677" y="5818042"/>
                  <a:pt x="2895545" y="5818042"/>
                </a:cubicBezTo>
                <a:cubicBezTo>
                  <a:pt x="2895545" y="5818042"/>
                  <a:pt x="2895545" y="5818042"/>
                  <a:pt x="2768053" y="5818042"/>
                </a:cubicBezTo>
                <a:cubicBezTo>
                  <a:pt x="2768053" y="5818042"/>
                  <a:pt x="2768053" y="5818042"/>
                  <a:pt x="2704307" y="5813132"/>
                </a:cubicBezTo>
                <a:cubicBezTo>
                  <a:pt x="2704307" y="5813132"/>
                  <a:pt x="2704307" y="5813132"/>
                  <a:pt x="2640561" y="5808222"/>
                </a:cubicBezTo>
                <a:cubicBezTo>
                  <a:pt x="2596429" y="5808222"/>
                  <a:pt x="2557200" y="5803312"/>
                  <a:pt x="2513068" y="5798403"/>
                </a:cubicBezTo>
                <a:cubicBezTo>
                  <a:pt x="2429708" y="5793493"/>
                  <a:pt x="2341444" y="5783673"/>
                  <a:pt x="2258084" y="5773854"/>
                </a:cubicBezTo>
                <a:cubicBezTo>
                  <a:pt x="2174724" y="5759125"/>
                  <a:pt x="2091363" y="5749305"/>
                  <a:pt x="2008002" y="5734576"/>
                </a:cubicBezTo>
                <a:cubicBezTo>
                  <a:pt x="2008002" y="5734576"/>
                  <a:pt x="2008002" y="5734576"/>
                  <a:pt x="1757922" y="5690388"/>
                </a:cubicBezTo>
                <a:cubicBezTo>
                  <a:pt x="1757922" y="5690388"/>
                  <a:pt x="1757922" y="5690388"/>
                  <a:pt x="1635333" y="5670749"/>
                </a:cubicBezTo>
                <a:cubicBezTo>
                  <a:pt x="1596105" y="5665840"/>
                  <a:pt x="1551973" y="5656020"/>
                  <a:pt x="1512744" y="5651110"/>
                </a:cubicBezTo>
                <a:cubicBezTo>
                  <a:pt x="1434288" y="5636381"/>
                  <a:pt x="1350927" y="5626562"/>
                  <a:pt x="1272471" y="5616742"/>
                </a:cubicBezTo>
                <a:cubicBezTo>
                  <a:pt x="1272471" y="5616742"/>
                  <a:pt x="1272471" y="5616742"/>
                  <a:pt x="1213628" y="5611832"/>
                </a:cubicBezTo>
                <a:cubicBezTo>
                  <a:pt x="1213628" y="5611832"/>
                  <a:pt x="1213628" y="5611832"/>
                  <a:pt x="1184207" y="5606923"/>
                </a:cubicBezTo>
                <a:cubicBezTo>
                  <a:pt x="1184207" y="5606923"/>
                  <a:pt x="1184207" y="5606923"/>
                  <a:pt x="1169496" y="5606923"/>
                </a:cubicBezTo>
                <a:cubicBezTo>
                  <a:pt x="1169496" y="5606923"/>
                  <a:pt x="1169496" y="5606923"/>
                  <a:pt x="1164593" y="5606923"/>
                </a:cubicBezTo>
                <a:cubicBezTo>
                  <a:pt x="1164593" y="5606923"/>
                  <a:pt x="1164593" y="5606923"/>
                  <a:pt x="1154785" y="5606923"/>
                </a:cubicBezTo>
                <a:cubicBezTo>
                  <a:pt x="1154785" y="5606923"/>
                  <a:pt x="1154785" y="5606923"/>
                  <a:pt x="1095943" y="5602013"/>
                </a:cubicBezTo>
                <a:cubicBezTo>
                  <a:pt x="1095943" y="5602013"/>
                  <a:pt x="1095943" y="5602013"/>
                  <a:pt x="1061618" y="5602013"/>
                </a:cubicBezTo>
                <a:cubicBezTo>
                  <a:pt x="1051811" y="5602013"/>
                  <a:pt x="1042004" y="5602013"/>
                  <a:pt x="1032197" y="5602013"/>
                </a:cubicBezTo>
                <a:cubicBezTo>
                  <a:pt x="1032197" y="5602013"/>
                  <a:pt x="1032197" y="5602013"/>
                  <a:pt x="978258" y="5602013"/>
                </a:cubicBezTo>
                <a:cubicBezTo>
                  <a:pt x="958643" y="5602013"/>
                  <a:pt x="939029" y="5602013"/>
                  <a:pt x="919415" y="5606923"/>
                </a:cubicBezTo>
                <a:cubicBezTo>
                  <a:pt x="919415" y="5606923"/>
                  <a:pt x="919415" y="5606923"/>
                  <a:pt x="860573" y="5611832"/>
                </a:cubicBezTo>
                <a:cubicBezTo>
                  <a:pt x="860573" y="5611832"/>
                  <a:pt x="860573" y="5611832"/>
                  <a:pt x="831151" y="5611832"/>
                </a:cubicBezTo>
                <a:cubicBezTo>
                  <a:pt x="831151" y="5611832"/>
                  <a:pt x="831151" y="5611832"/>
                  <a:pt x="801730" y="5616742"/>
                </a:cubicBezTo>
                <a:cubicBezTo>
                  <a:pt x="801730" y="5616742"/>
                  <a:pt x="801730" y="5616742"/>
                  <a:pt x="747790" y="5621652"/>
                </a:cubicBezTo>
                <a:cubicBezTo>
                  <a:pt x="728177" y="5626562"/>
                  <a:pt x="708563" y="5631471"/>
                  <a:pt x="688948" y="5631471"/>
                </a:cubicBezTo>
                <a:cubicBezTo>
                  <a:pt x="649720" y="5636381"/>
                  <a:pt x="610491" y="5646201"/>
                  <a:pt x="576167" y="5656020"/>
                </a:cubicBezTo>
                <a:cubicBezTo>
                  <a:pt x="502613" y="5675659"/>
                  <a:pt x="429060" y="5700208"/>
                  <a:pt x="355507" y="5724756"/>
                </a:cubicBezTo>
                <a:cubicBezTo>
                  <a:pt x="355507" y="5724756"/>
                  <a:pt x="355507" y="5724756"/>
                  <a:pt x="306471" y="5749305"/>
                </a:cubicBezTo>
                <a:cubicBezTo>
                  <a:pt x="286857" y="5759125"/>
                  <a:pt x="272147" y="5764034"/>
                  <a:pt x="257436" y="5773854"/>
                </a:cubicBezTo>
                <a:cubicBezTo>
                  <a:pt x="237822" y="5783673"/>
                  <a:pt x="223111" y="5788583"/>
                  <a:pt x="208401" y="5798403"/>
                </a:cubicBezTo>
                <a:cubicBezTo>
                  <a:pt x="198593" y="5803312"/>
                  <a:pt x="193690" y="5808222"/>
                  <a:pt x="183882" y="5813132"/>
                </a:cubicBezTo>
                <a:cubicBezTo>
                  <a:pt x="183882" y="5813132"/>
                  <a:pt x="178979" y="5818042"/>
                  <a:pt x="174076" y="5818042"/>
                </a:cubicBezTo>
                <a:cubicBezTo>
                  <a:pt x="174076" y="5818042"/>
                  <a:pt x="174076" y="5818042"/>
                  <a:pt x="169172" y="5822951"/>
                </a:cubicBezTo>
                <a:cubicBezTo>
                  <a:pt x="169172" y="5822951"/>
                  <a:pt x="169172" y="5822951"/>
                  <a:pt x="26433" y="5822951"/>
                </a:cubicBezTo>
                <a:lnTo>
                  <a:pt x="0" y="5822951"/>
                </a:lnTo>
                <a:lnTo>
                  <a:pt x="0" y="710368"/>
                </a:lnTo>
                <a:lnTo>
                  <a:pt x="2451" y="520433"/>
                </a:lnTo>
                <a:cubicBezTo>
                  <a:pt x="2451" y="520433"/>
                  <a:pt x="2451" y="520433"/>
                  <a:pt x="61294" y="5459631"/>
                </a:cubicBezTo>
                <a:cubicBezTo>
                  <a:pt x="76004" y="5444901"/>
                  <a:pt x="95618" y="5435082"/>
                  <a:pt x="110329" y="5425262"/>
                </a:cubicBezTo>
                <a:cubicBezTo>
                  <a:pt x="110329" y="5425262"/>
                  <a:pt x="110329" y="5425262"/>
                  <a:pt x="164269" y="5395804"/>
                </a:cubicBezTo>
                <a:cubicBezTo>
                  <a:pt x="164269" y="5395804"/>
                  <a:pt x="164269" y="5395804"/>
                  <a:pt x="213304" y="5366345"/>
                </a:cubicBezTo>
                <a:cubicBezTo>
                  <a:pt x="281954" y="5331977"/>
                  <a:pt x="355507" y="5297609"/>
                  <a:pt x="424157" y="5263241"/>
                </a:cubicBezTo>
                <a:cubicBezTo>
                  <a:pt x="497710" y="5233783"/>
                  <a:pt x="571263" y="5204324"/>
                  <a:pt x="644816" y="5179775"/>
                </a:cubicBezTo>
                <a:cubicBezTo>
                  <a:pt x="684044" y="5165046"/>
                  <a:pt x="718369" y="5155227"/>
                  <a:pt x="757598" y="5145407"/>
                </a:cubicBezTo>
                <a:cubicBezTo>
                  <a:pt x="757598" y="5145407"/>
                  <a:pt x="757598" y="5145407"/>
                  <a:pt x="816441" y="5125768"/>
                </a:cubicBezTo>
                <a:cubicBezTo>
                  <a:pt x="816441" y="5125768"/>
                  <a:pt x="816441" y="5125768"/>
                  <a:pt x="870379" y="5115949"/>
                </a:cubicBezTo>
                <a:cubicBezTo>
                  <a:pt x="870379" y="5115949"/>
                  <a:pt x="870379" y="5115949"/>
                  <a:pt x="899800" y="5106129"/>
                </a:cubicBezTo>
                <a:cubicBezTo>
                  <a:pt x="899800" y="5106129"/>
                  <a:pt x="899800" y="5106129"/>
                  <a:pt x="904704" y="5106129"/>
                </a:cubicBezTo>
                <a:cubicBezTo>
                  <a:pt x="904704" y="5106129"/>
                  <a:pt x="904704" y="5106129"/>
                  <a:pt x="909608" y="5106129"/>
                </a:cubicBezTo>
                <a:cubicBezTo>
                  <a:pt x="909608" y="5106129"/>
                  <a:pt x="909608" y="5106129"/>
                  <a:pt x="914511" y="5101220"/>
                </a:cubicBezTo>
                <a:cubicBezTo>
                  <a:pt x="914511" y="5101220"/>
                  <a:pt x="914511" y="5101220"/>
                  <a:pt x="929222" y="5101220"/>
                </a:cubicBezTo>
                <a:cubicBezTo>
                  <a:pt x="929222" y="5101220"/>
                  <a:pt x="929222" y="5101220"/>
                  <a:pt x="988065" y="5091400"/>
                </a:cubicBezTo>
                <a:cubicBezTo>
                  <a:pt x="1007679" y="5086490"/>
                  <a:pt x="1027293" y="5086490"/>
                  <a:pt x="1046907" y="5081581"/>
                </a:cubicBezTo>
                <a:cubicBezTo>
                  <a:pt x="1066522" y="5081581"/>
                  <a:pt x="1086136" y="5076671"/>
                  <a:pt x="1105750" y="5076671"/>
                </a:cubicBezTo>
                <a:cubicBezTo>
                  <a:pt x="1184207" y="5066851"/>
                  <a:pt x="1262663" y="5066851"/>
                  <a:pt x="1341120" y="5066851"/>
                </a:cubicBezTo>
                <a:cubicBezTo>
                  <a:pt x="1341120" y="5066851"/>
                  <a:pt x="1341120" y="5066851"/>
                  <a:pt x="1399963" y="5066851"/>
                </a:cubicBezTo>
                <a:cubicBezTo>
                  <a:pt x="1399963" y="5066851"/>
                  <a:pt x="1399963" y="5066851"/>
                  <a:pt x="1458805" y="5071761"/>
                </a:cubicBezTo>
                <a:cubicBezTo>
                  <a:pt x="1498034" y="5071761"/>
                  <a:pt x="1537262" y="5076671"/>
                  <a:pt x="1576491" y="5076671"/>
                </a:cubicBezTo>
                <a:cubicBezTo>
                  <a:pt x="1615719" y="5081581"/>
                  <a:pt x="1654947" y="5086490"/>
                  <a:pt x="1694176" y="5086490"/>
                </a:cubicBezTo>
                <a:cubicBezTo>
                  <a:pt x="1694176" y="5086490"/>
                  <a:pt x="1694176" y="5086490"/>
                  <a:pt x="1806957" y="5101220"/>
                </a:cubicBezTo>
                <a:cubicBezTo>
                  <a:pt x="1806957" y="5101220"/>
                  <a:pt x="1806957" y="5101220"/>
                  <a:pt x="2037424" y="5125768"/>
                </a:cubicBezTo>
                <a:cubicBezTo>
                  <a:pt x="2110977" y="5135588"/>
                  <a:pt x="2189434" y="5140497"/>
                  <a:pt x="2262987" y="5145407"/>
                </a:cubicBezTo>
                <a:cubicBezTo>
                  <a:pt x="2302216" y="5150317"/>
                  <a:pt x="2336541" y="5150317"/>
                  <a:pt x="2375769" y="5155227"/>
                </a:cubicBezTo>
                <a:cubicBezTo>
                  <a:pt x="2395383" y="5155227"/>
                  <a:pt x="2414997" y="5155227"/>
                  <a:pt x="2434612" y="5155227"/>
                </a:cubicBezTo>
                <a:cubicBezTo>
                  <a:pt x="2434612" y="5155227"/>
                  <a:pt x="2434612" y="5155227"/>
                  <a:pt x="2464033" y="5160136"/>
                </a:cubicBezTo>
                <a:cubicBezTo>
                  <a:pt x="2464033" y="5160136"/>
                  <a:pt x="2464033" y="5160136"/>
                  <a:pt x="2478744" y="5160136"/>
                </a:cubicBezTo>
                <a:cubicBezTo>
                  <a:pt x="2478744" y="5160136"/>
                  <a:pt x="2483647" y="5160136"/>
                  <a:pt x="2488551" y="5160136"/>
                </a:cubicBezTo>
                <a:cubicBezTo>
                  <a:pt x="2562104" y="5160136"/>
                  <a:pt x="2640561" y="5155227"/>
                  <a:pt x="2714114" y="5145407"/>
                </a:cubicBezTo>
                <a:cubicBezTo>
                  <a:pt x="2714114" y="5145407"/>
                  <a:pt x="2714114" y="5145407"/>
                  <a:pt x="2768053" y="5135588"/>
                </a:cubicBezTo>
                <a:cubicBezTo>
                  <a:pt x="2768053" y="5135588"/>
                  <a:pt x="2768053" y="5135588"/>
                  <a:pt x="2826896" y="5130678"/>
                </a:cubicBezTo>
                <a:cubicBezTo>
                  <a:pt x="2861220" y="5120859"/>
                  <a:pt x="2900449" y="5115949"/>
                  <a:pt x="2934774" y="5106129"/>
                </a:cubicBezTo>
                <a:cubicBezTo>
                  <a:pt x="2974002" y="5101220"/>
                  <a:pt x="3008327" y="5091400"/>
                  <a:pt x="3047555" y="5081581"/>
                </a:cubicBezTo>
                <a:cubicBezTo>
                  <a:pt x="3081880" y="5071761"/>
                  <a:pt x="3121108" y="5061942"/>
                  <a:pt x="3155433" y="5052122"/>
                </a:cubicBezTo>
                <a:cubicBezTo>
                  <a:pt x="3228987" y="5032483"/>
                  <a:pt x="3302540" y="5007934"/>
                  <a:pt x="3371189" y="4983386"/>
                </a:cubicBezTo>
                <a:cubicBezTo>
                  <a:pt x="3434936" y="4958837"/>
                  <a:pt x="3498682" y="4939198"/>
                  <a:pt x="3557524" y="4909740"/>
                </a:cubicBezTo>
                <a:cubicBezTo>
                  <a:pt x="3557524" y="4909740"/>
                  <a:pt x="3557524" y="4909740"/>
                  <a:pt x="3586946" y="39278"/>
                </a:cubicBezTo>
                <a:cubicBezTo>
                  <a:pt x="3586946" y="39278"/>
                  <a:pt x="3586946" y="39278"/>
                  <a:pt x="3454550" y="78556"/>
                </a:cubicBezTo>
                <a:cubicBezTo>
                  <a:pt x="3430032" y="83466"/>
                  <a:pt x="3405514" y="93285"/>
                  <a:pt x="3380997" y="98195"/>
                </a:cubicBezTo>
                <a:cubicBezTo>
                  <a:pt x="3380997" y="98195"/>
                  <a:pt x="3380997" y="98195"/>
                  <a:pt x="3302540" y="117834"/>
                </a:cubicBezTo>
                <a:cubicBezTo>
                  <a:pt x="3302540" y="117834"/>
                  <a:pt x="3302540" y="117834"/>
                  <a:pt x="3228987" y="132563"/>
                </a:cubicBezTo>
                <a:cubicBezTo>
                  <a:pt x="3228987" y="132563"/>
                  <a:pt x="3228987" y="132563"/>
                  <a:pt x="3189758" y="142383"/>
                </a:cubicBezTo>
                <a:cubicBezTo>
                  <a:pt x="3175047" y="147292"/>
                  <a:pt x="3165240" y="147292"/>
                  <a:pt x="3150530" y="147292"/>
                </a:cubicBezTo>
                <a:cubicBezTo>
                  <a:pt x="3150530" y="147292"/>
                  <a:pt x="3150530" y="147292"/>
                  <a:pt x="2998520" y="176751"/>
                </a:cubicBezTo>
                <a:cubicBezTo>
                  <a:pt x="2974002" y="181661"/>
                  <a:pt x="2944581" y="186570"/>
                  <a:pt x="2920063" y="191480"/>
                </a:cubicBezTo>
                <a:cubicBezTo>
                  <a:pt x="2920063" y="191480"/>
                  <a:pt x="2920063" y="191480"/>
                  <a:pt x="2841606" y="201300"/>
                </a:cubicBezTo>
                <a:cubicBezTo>
                  <a:pt x="2841606" y="201300"/>
                  <a:pt x="2841606" y="201300"/>
                  <a:pt x="2768053" y="211119"/>
                </a:cubicBezTo>
                <a:cubicBezTo>
                  <a:pt x="2738632" y="216029"/>
                  <a:pt x="2714114" y="216029"/>
                  <a:pt x="2689596" y="220939"/>
                </a:cubicBezTo>
                <a:cubicBezTo>
                  <a:pt x="2635657" y="225848"/>
                  <a:pt x="2586622" y="230758"/>
                  <a:pt x="2532683" y="235668"/>
                </a:cubicBezTo>
                <a:cubicBezTo>
                  <a:pt x="2532683" y="235668"/>
                  <a:pt x="2532683" y="235668"/>
                  <a:pt x="2375769" y="250397"/>
                </a:cubicBezTo>
                <a:cubicBezTo>
                  <a:pt x="2351251" y="250397"/>
                  <a:pt x="2326734" y="255307"/>
                  <a:pt x="2297312" y="255307"/>
                </a:cubicBezTo>
                <a:cubicBezTo>
                  <a:pt x="2297312" y="255307"/>
                  <a:pt x="2297312" y="255307"/>
                  <a:pt x="2218855" y="260216"/>
                </a:cubicBezTo>
                <a:cubicBezTo>
                  <a:pt x="2218855" y="260216"/>
                  <a:pt x="2218855" y="260216"/>
                  <a:pt x="2140399" y="260216"/>
                </a:cubicBezTo>
                <a:cubicBezTo>
                  <a:pt x="2140399" y="260216"/>
                  <a:pt x="2140399" y="260216"/>
                  <a:pt x="2066845" y="265126"/>
                </a:cubicBezTo>
                <a:cubicBezTo>
                  <a:pt x="2012906" y="265126"/>
                  <a:pt x="1958967" y="265126"/>
                  <a:pt x="1909932" y="265126"/>
                </a:cubicBezTo>
                <a:cubicBezTo>
                  <a:pt x="1855992" y="265126"/>
                  <a:pt x="1802054" y="265126"/>
                  <a:pt x="1753018" y="265126"/>
                </a:cubicBezTo>
                <a:cubicBezTo>
                  <a:pt x="1699079" y="265126"/>
                  <a:pt x="1650044" y="265126"/>
                  <a:pt x="1596105" y="260216"/>
                </a:cubicBezTo>
                <a:cubicBezTo>
                  <a:pt x="1542166" y="260216"/>
                  <a:pt x="1493130" y="260216"/>
                  <a:pt x="1439191" y="255307"/>
                </a:cubicBezTo>
                <a:cubicBezTo>
                  <a:pt x="1439191" y="255307"/>
                  <a:pt x="1439191" y="255307"/>
                  <a:pt x="1360734" y="250397"/>
                </a:cubicBezTo>
                <a:cubicBezTo>
                  <a:pt x="1360734" y="250397"/>
                  <a:pt x="1360734" y="250397"/>
                  <a:pt x="1439191" y="250397"/>
                </a:cubicBezTo>
                <a:cubicBezTo>
                  <a:pt x="1493130" y="255307"/>
                  <a:pt x="1542166" y="255307"/>
                  <a:pt x="1596105" y="255307"/>
                </a:cubicBezTo>
                <a:cubicBezTo>
                  <a:pt x="1650044" y="255307"/>
                  <a:pt x="1699079" y="255307"/>
                  <a:pt x="1753018" y="260216"/>
                </a:cubicBezTo>
                <a:cubicBezTo>
                  <a:pt x="1802054" y="260216"/>
                  <a:pt x="1855992" y="255307"/>
                  <a:pt x="1909932" y="255307"/>
                </a:cubicBezTo>
                <a:cubicBezTo>
                  <a:pt x="1958967" y="255307"/>
                  <a:pt x="2012906" y="255307"/>
                  <a:pt x="2061942" y="250397"/>
                </a:cubicBezTo>
                <a:cubicBezTo>
                  <a:pt x="2061942" y="250397"/>
                  <a:pt x="2061942" y="250397"/>
                  <a:pt x="2140399" y="250397"/>
                </a:cubicBezTo>
                <a:cubicBezTo>
                  <a:pt x="2140399" y="250397"/>
                  <a:pt x="2140399" y="250397"/>
                  <a:pt x="2218855" y="245487"/>
                </a:cubicBezTo>
                <a:cubicBezTo>
                  <a:pt x="2218855" y="245487"/>
                  <a:pt x="2218855" y="245487"/>
                  <a:pt x="2297312" y="240577"/>
                </a:cubicBezTo>
                <a:cubicBezTo>
                  <a:pt x="2321830" y="240577"/>
                  <a:pt x="2351251" y="235668"/>
                  <a:pt x="2375769" y="235668"/>
                </a:cubicBezTo>
                <a:cubicBezTo>
                  <a:pt x="2375769" y="235668"/>
                  <a:pt x="2375769" y="235668"/>
                  <a:pt x="2532683" y="220939"/>
                </a:cubicBezTo>
                <a:cubicBezTo>
                  <a:pt x="2581718" y="216029"/>
                  <a:pt x="2635657" y="211119"/>
                  <a:pt x="2684693" y="201300"/>
                </a:cubicBezTo>
                <a:cubicBezTo>
                  <a:pt x="2709210" y="201300"/>
                  <a:pt x="2738632" y="196390"/>
                  <a:pt x="2763149" y="191480"/>
                </a:cubicBezTo>
                <a:cubicBezTo>
                  <a:pt x="2763149" y="191480"/>
                  <a:pt x="2763149" y="191480"/>
                  <a:pt x="2841606" y="181661"/>
                </a:cubicBezTo>
                <a:cubicBezTo>
                  <a:pt x="2841606" y="181661"/>
                  <a:pt x="2841606" y="181661"/>
                  <a:pt x="2915159" y="171841"/>
                </a:cubicBezTo>
                <a:cubicBezTo>
                  <a:pt x="2944581" y="166931"/>
                  <a:pt x="2969098" y="162022"/>
                  <a:pt x="2993616" y="157112"/>
                </a:cubicBezTo>
                <a:cubicBezTo>
                  <a:pt x="2993616" y="157112"/>
                  <a:pt x="2993616" y="157112"/>
                  <a:pt x="3145626" y="127654"/>
                </a:cubicBezTo>
                <a:cubicBezTo>
                  <a:pt x="3160337" y="122744"/>
                  <a:pt x="3170144" y="122744"/>
                  <a:pt x="3184855" y="117834"/>
                </a:cubicBezTo>
                <a:cubicBezTo>
                  <a:pt x="3184855" y="117834"/>
                  <a:pt x="3184855" y="117834"/>
                  <a:pt x="3224083" y="108014"/>
                </a:cubicBezTo>
                <a:cubicBezTo>
                  <a:pt x="3224083" y="108014"/>
                  <a:pt x="3224083" y="108014"/>
                  <a:pt x="3297636" y="93285"/>
                </a:cubicBezTo>
                <a:cubicBezTo>
                  <a:pt x="3297636" y="93285"/>
                  <a:pt x="3297636" y="93285"/>
                  <a:pt x="3376093" y="73646"/>
                </a:cubicBezTo>
                <a:cubicBezTo>
                  <a:pt x="3400611" y="68737"/>
                  <a:pt x="3425128" y="58917"/>
                  <a:pt x="3449646" y="49098"/>
                </a:cubicBezTo>
                <a:cubicBezTo>
                  <a:pt x="3449646" y="49098"/>
                  <a:pt x="3449646" y="49098"/>
                  <a:pt x="3596753" y="4910"/>
                </a:cubicBezTo>
                <a:cubicBezTo>
                  <a:pt x="3596753" y="4910"/>
                  <a:pt x="3596753" y="4910"/>
                  <a:pt x="3616367"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endParaRPr>
          </a:p>
        </p:txBody>
      </p:sp>
      <p:grpSp>
        <p:nvGrpSpPr>
          <p:cNvPr id="6" name="í$ḻíḋè">
            <a:extLst>
              <a:ext uri="{FF2B5EF4-FFF2-40B4-BE49-F238E27FC236}">
                <a16:creationId xmlns:a16="http://schemas.microsoft.com/office/drawing/2014/main" id="{64D03F2A-129C-4524-A4AF-67A60B72727D}"/>
              </a:ext>
            </a:extLst>
          </p:cNvPr>
          <p:cNvGrpSpPr/>
          <p:nvPr/>
        </p:nvGrpSpPr>
        <p:grpSpPr>
          <a:xfrm>
            <a:off x="421988" y="2004504"/>
            <a:ext cx="2541000" cy="711761"/>
            <a:chOff x="1447079" y="461237"/>
            <a:chExt cx="2541000" cy="711761"/>
          </a:xfrm>
          <a:solidFill>
            <a:schemeClr val="accent1"/>
          </a:solidFill>
        </p:grpSpPr>
        <p:sp>
          <p:nvSpPr>
            <p:cNvPr id="22" name="ïŝḷîḑe">
              <a:extLst>
                <a:ext uri="{FF2B5EF4-FFF2-40B4-BE49-F238E27FC236}">
                  <a16:creationId xmlns:a16="http://schemas.microsoft.com/office/drawing/2014/main" id="{4F1DFCD1-E569-40BE-8FE6-FB9A1C8108DE}"/>
                </a:ext>
              </a:extLst>
            </p:cNvPr>
            <p:cNvSpPr/>
            <p:nvPr/>
          </p:nvSpPr>
          <p:spPr>
            <a:xfrm>
              <a:off x="1447079" y="461237"/>
              <a:ext cx="2541000" cy="562912"/>
            </a:xfrm>
            <a:prstGeom prst="rect">
              <a:avLst/>
            </a:prstGeom>
            <a:solidFill>
              <a:schemeClr val="bg1"/>
            </a:solidFill>
          </p:spPr>
          <p:txBody>
            <a:bodyPr wrap="none" anchor="ctr">
              <a:normAutofit fontScale="925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C03431"/>
                  </a:solidFill>
                  <a:effectLst/>
                  <a:uLnTx/>
                  <a:uFillTx/>
                  <a:latin typeface="Arial"/>
                  <a:ea typeface="Microsoft YaHei"/>
                  <a:cs typeface="+mn-cs"/>
                </a:rPr>
                <a:t>CONTENTS</a:t>
              </a:r>
            </a:p>
          </p:txBody>
        </p:sp>
        <p:cxnSp>
          <p:nvCxnSpPr>
            <p:cNvPr id="24" name="直接连接符 23">
              <a:extLst>
                <a:ext uri="{FF2B5EF4-FFF2-40B4-BE49-F238E27FC236}">
                  <a16:creationId xmlns:a16="http://schemas.microsoft.com/office/drawing/2014/main" id="{E53EFE68-B8B0-4779-B76B-F59C7A3D8C4F}"/>
                </a:ext>
              </a:extLst>
            </p:cNvPr>
            <p:cNvCxnSpPr>
              <a:cxnSpLocks/>
            </p:cNvCxnSpPr>
            <p:nvPr/>
          </p:nvCxnSpPr>
          <p:spPr>
            <a:xfrm flipH="1">
              <a:off x="1622902" y="1172998"/>
              <a:ext cx="585000" cy="0"/>
            </a:xfrm>
            <a:prstGeom prst="line">
              <a:avLst/>
            </a:prstGeom>
            <a:grpFill/>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686E6B6-3562-4414-8F36-B7FA643C41B3}"/>
                </a:ext>
              </a:extLst>
            </p:cNvPr>
            <p:cNvCxnSpPr>
              <a:cxnSpLocks/>
            </p:cNvCxnSpPr>
            <p:nvPr/>
          </p:nvCxnSpPr>
          <p:spPr>
            <a:xfrm>
              <a:off x="3107902" y="1172998"/>
              <a:ext cx="586800" cy="0"/>
            </a:xfrm>
            <a:prstGeom prst="line">
              <a:avLst/>
            </a:prstGeom>
            <a:grpFill/>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28" name="îṣḷíḓe">
            <a:extLst>
              <a:ext uri="{FF2B5EF4-FFF2-40B4-BE49-F238E27FC236}">
                <a16:creationId xmlns:a16="http://schemas.microsoft.com/office/drawing/2014/main" id="{BBBAACE9-37CE-469A-9E81-246004A0F796}"/>
              </a:ext>
            </a:extLst>
          </p:cNvPr>
          <p:cNvSpPr txBox="1"/>
          <p:nvPr/>
        </p:nvSpPr>
        <p:spPr>
          <a:xfrm>
            <a:off x="5188530" y="1296618"/>
            <a:ext cx="655949" cy="707886"/>
          </a:xfrm>
          <a:prstGeom prst="rect">
            <a:avLst/>
          </a:prstGeom>
          <a:noFill/>
        </p:spPr>
        <p:txBody>
          <a:bodyPr wrap="square" lIns="91440" tIns="45720" rIns="91440" bIns="45720" anchor="ctr">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400" b="0" i="0" u="none" strike="noStrike" kern="1200" cap="none" spc="0" normalizeH="0" baseline="0" noProof="0" dirty="0">
                <a:ln>
                  <a:noFill/>
                </a:ln>
                <a:solidFill>
                  <a:srgbClr val="C00000">
                    <a:lumMod val="100000"/>
                  </a:srgbClr>
                </a:solidFill>
                <a:effectLst/>
                <a:uLnTx/>
                <a:uFillTx/>
                <a:latin typeface="Impact" panose="020B0806030902050204" pitchFamily="34" charset="0"/>
                <a:ea typeface="等线" panose="02010600030101010101" pitchFamily="2" charset="-122"/>
                <a:cs typeface="+mn-cs"/>
              </a:rPr>
              <a:t>01.</a:t>
            </a:r>
          </a:p>
        </p:txBody>
      </p:sp>
      <p:sp>
        <p:nvSpPr>
          <p:cNvPr id="29" name="îśḷïďé">
            <a:extLst>
              <a:ext uri="{FF2B5EF4-FFF2-40B4-BE49-F238E27FC236}">
                <a16:creationId xmlns:a16="http://schemas.microsoft.com/office/drawing/2014/main" id="{43A14E0E-743E-4DF7-AC09-3F3B2E84E82E}"/>
              </a:ext>
            </a:extLst>
          </p:cNvPr>
          <p:cNvSpPr txBox="1"/>
          <p:nvPr/>
        </p:nvSpPr>
        <p:spPr>
          <a:xfrm>
            <a:off x="5830185" y="1372693"/>
            <a:ext cx="4500384" cy="555737"/>
          </a:xfrm>
          <a:prstGeom prst="rect">
            <a:avLst/>
          </a:prstGeom>
        </p:spPr>
        <p:txBody>
          <a:bodyPr vert="horz" wrap="square" lIns="91440" tIns="45720" rIns="91440" bIns="4572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lumMod val="65000"/>
                    <a:lumOff val="35000"/>
                  </a:srgbClr>
                </a:solidFill>
                <a:effectLst/>
                <a:uLnTx/>
                <a:uFillTx/>
                <a:latin typeface="Microsoft YaHei"/>
                <a:ea typeface="Microsoft YaHei"/>
                <a:cs typeface="+mn-cs"/>
              </a:rPr>
              <a:t>Background and Introduction</a:t>
            </a:r>
          </a:p>
        </p:txBody>
      </p:sp>
      <p:sp>
        <p:nvSpPr>
          <p:cNvPr id="31" name="íṧ1îde">
            <a:extLst>
              <a:ext uri="{FF2B5EF4-FFF2-40B4-BE49-F238E27FC236}">
                <a16:creationId xmlns:a16="http://schemas.microsoft.com/office/drawing/2014/main" id="{D609C3BA-9222-4C90-BA63-F773F683B0A0}"/>
              </a:ext>
            </a:extLst>
          </p:cNvPr>
          <p:cNvSpPr txBox="1"/>
          <p:nvPr/>
        </p:nvSpPr>
        <p:spPr>
          <a:xfrm>
            <a:off x="5188530" y="2199290"/>
            <a:ext cx="655949" cy="707886"/>
          </a:xfrm>
          <a:prstGeom prst="rect">
            <a:avLst/>
          </a:prstGeom>
          <a:noFill/>
        </p:spPr>
        <p:txBody>
          <a:bodyPr wrap="square" lIns="91440" tIns="45720" rIns="91440" bIns="45720" anchor="ctr">
            <a:normAutofit fontScale="850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C00000"/>
                </a:solidFill>
                <a:effectLst/>
                <a:uLnTx/>
                <a:uFillTx/>
                <a:latin typeface="Impact" panose="020B0806030902050204" pitchFamily="34" charset="0"/>
                <a:ea typeface="等线" panose="02010600030101010101" pitchFamily="2" charset="-122"/>
                <a:cs typeface="+mn-cs"/>
              </a:rPr>
              <a:t>02.</a:t>
            </a:r>
          </a:p>
        </p:txBody>
      </p:sp>
      <p:sp>
        <p:nvSpPr>
          <p:cNvPr id="32" name="îŝļídè">
            <a:extLst>
              <a:ext uri="{FF2B5EF4-FFF2-40B4-BE49-F238E27FC236}">
                <a16:creationId xmlns:a16="http://schemas.microsoft.com/office/drawing/2014/main" id="{B071E443-69B9-4EB3-8C6C-09170F429AB1}"/>
              </a:ext>
            </a:extLst>
          </p:cNvPr>
          <p:cNvSpPr txBox="1"/>
          <p:nvPr/>
        </p:nvSpPr>
        <p:spPr>
          <a:xfrm>
            <a:off x="5830185" y="2275365"/>
            <a:ext cx="4500384" cy="555737"/>
          </a:xfrm>
          <a:prstGeom prst="rect">
            <a:avLst/>
          </a:prstGeom>
        </p:spPr>
        <p:txBody>
          <a:bodyPr vert="horz" wrap="square" lIns="91440" tIns="45720" rIns="91440" bIns="45720" anchor="ctr" anchorCtr="0">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lumMod val="65000"/>
                    <a:lumOff val="35000"/>
                  </a:srgbClr>
                </a:solidFill>
                <a:effectLst/>
                <a:uLnTx/>
                <a:uFillTx/>
                <a:latin typeface="Microsoft YaHei"/>
                <a:ea typeface="Microsoft YaHei"/>
                <a:cs typeface="+mn-cs"/>
              </a:rPr>
              <a:t>Read Mapping</a:t>
            </a:r>
          </a:p>
        </p:txBody>
      </p:sp>
      <p:sp>
        <p:nvSpPr>
          <p:cNvPr id="34" name="iṥḷiḑê">
            <a:extLst>
              <a:ext uri="{FF2B5EF4-FFF2-40B4-BE49-F238E27FC236}">
                <a16:creationId xmlns:a16="http://schemas.microsoft.com/office/drawing/2014/main" id="{DED76374-91EB-498E-9769-4416CA601FA1}"/>
              </a:ext>
            </a:extLst>
          </p:cNvPr>
          <p:cNvSpPr txBox="1"/>
          <p:nvPr/>
        </p:nvSpPr>
        <p:spPr>
          <a:xfrm>
            <a:off x="5188530" y="3101962"/>
            <a:ext cx="655949" cy="707886"/>
          </a:xfrm>
          <a:prstGeom prst="rect">
            <a:avLst/>
          </a:prstGeom>
          <a:noFill/>
        </p:spPr>
        <p:txBody>
          <a:bodyPr wrap="square" lIns="91440" tIns="45720" rIns="91440" bIns="45720" anchor="ctr">
            <a:normAutofit fontScale="850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C00000"/>
                </a:solidFill>
                <a:effectLst/>
                <a:uLnTx/>
                <a:uFillTx/>
                <a:latin typeface="Impact" panose="020B0806030902050204" pitchFamily="34" charset="0"/>
                <a:ea typeface="等线" panose="02010600030101010101" pitchFamily="2" charset="-122"/>
                <a:cs typeface="+mn-cs"/>
              </a:rPr>
              <a:t>03.</a:t>
            </a:r>
          </a:p>
        </p:txBody>
      </p:sp>
      <p:sp>
        <p:nvSpPr>
          <p:cNvPr id="35" name="ísļiḓé">
            <a:extLst>
              <a:ext uri="{FF2B5EF4-FFF2-40B4-BE49-F238E27FC236}">
                <a16:creationId xmlns:a16="http://schemas.microsoft.com/office/drawing/2014/main" id="{ACC1591F-3FFD-4937-9480-490F3580B362}"/>
              </a:ext>
            </a:extLst>
          </p:cNvPr>
          <p:cNvSpPr txBox="1"/>
          <p:nvPr/>
        </p:nvSpPr>
        <p:spPr>
          <a:xfrm>
            <a:off x="5830185" y="3178037"/>
            <a:ext cx="4500384" cy="555737"/>
          </a:xfrm>
          <a:prstGeom prst="rect">
            <a:avLst/>
          </a:prstGeom>
        </p:spPr>
        <p:txBody>
          <a:bodyPr vert="horz" wrap="square" lIns="91440" tIns="45720" rIns="91440" bIns="45720" anchor="ctr" anchorCtr="0">
            <a:normAutofit/>
          </a:bodyPr>
          <a:lstStyle>
            <a:defPPr>
              <a:defRPr lang="zh-CN"/>
            </a:defPPr>
            <a:lvl1pPr marR="0" lvl="0" indent="0" fontAlgn="auto">
              <a:lnSpc>
                <a:spcPct val="100000"/>
              </a:lnSpc>
              <a:spcBef>
                <a:spcPts val="0"/>
              </a:spcBef>
              <a:spcAft>
                <a:spcPts val="0"/>
              </a:spcAft>
              <a:buClrTx/>
              <a:buSzTx/>
              <a:buFontTx/>
              <a:buNone/>
              <a:tabLst/>
              <a:defRPr kumimoji="0" sz="2400" b="0" i="0" u="none" strike="noStrike" cap="none" spc="0" normalizeH="0" baseline="0">
                <a:ln>
                  <a:noFill/>
                </a:ln>
                <a:solidFill>
                  <a:srgbClr val="000000">
                    <a:lumMod val="65000"/>
                    <a:lumOff val="35000"/>
                  </a:srgbClr>
                </a:solidFill>
                <a:effectLst/>
                <a:uLnTx/>
                <a:uFillTx/>
                <a:latin typeface="Microsoft YaHei"/>
                <a:ea typeface="Microsoft YaHei"/>
              </a:defRPr>
            </a:lvl1pPr>
          </a:lstStyle>
          <a:p>
            <a:r>
              <a:rPr lang="en-US" altLang="zh-CN" dirty="0"/>
              <a:t>Acceleration methods</a:t>
            </a:r>
          </a:p>
        </p:txBody>
      </p:sp>
      <p:sp>
        <p:nvSpPr>
          <p:cNvPr id="37" name="ísļîḋé">
            <a:extLst>
              <a:ext uri="{FF2B5EF4-FFF2-40B4-BE49-F238E27FC236}">
                <a16:creationId xmlns:a16="http://schemas.microsoft.com/office/drawing/2014/main" id="{F8CC1AAA-4657-49E4-AC53-37061E0DC8B5}"/>
              </a:ext>
            </a:extLst>
          </p:cNvPr>
          <p:cNvSpPr txBox="1"/>
          <p:nvPr/>
        </p:nvSpPr>
        <p:spPr>
          <a:xfrm>
            <a:off x="5188530" y="4004634"/>
            <a:ext cx="655949" cy="707886"/>
          </a:xfrm>
          <a:prstGeom prst="rect">
            <a:avLst/>
          </a:prstGeom>
          <a:noFill/>
        </p:spPr>
        <p:txBody>
          <a:bodyPr wrap="square" lIns="91440" tIns="45720" rIns="91440" bIns="45720" anchor="ctr">
            <a:normAutofit fontScale="85000" lnSpcReduction="100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C00000"/>
                </a:solidFill>
                <a:effectLst/>
                <a:uLnTx/>
                <a:uFillTx/>
                <a:latin typeface="Impact" panose="020B0806030902050204" pitchFamily="34" charset="0"/>
                <a:ea typeface="等线" panose="02010600030101010101" pitchFamily="2" charset="-122"/>
                <a:cs typeface="+mn-cs"/>
              </a:rPr>
              <a:t>04.</a:t>
            </a:r>
          </a:p>
        </p:txBody>
      </p:sp>
      <p:sp>
        <p:nvSpPr>
          <p:cNvPr id="38" name="íṧ1îḓê">
            <a:extLst>
              <a:ext uri="{FF2B5EF4-FFF2-40B4-BE49-F238E27FC236}">
                <a16:creationId xmlns:a16="http://schemas.microsoft.com/office/drawing/2014/main" id="{09A970F5-DCD2-4674-9B11-45B464C23091}"/>
              </a:ext>
            </a:extLst>
          </p:cNvPr>
          <p:cNvSpPr txBox="1"/>
          <p:nvPr/>
        </p:nvSpPr>
        <p:spPr>
          <a:xfrm>
            <a:off x="5830184" y="4080709"/>
            <a:ext cx="5688715" cy="555737"/>
          </a:xfrm>
          <a:prstGeom prst="rect">
            <a:avLst/>
          </a:prstGeom>
        </p:spPr>
        <p:txBody>
          <a:bodyPr vert="horz" wrap="square" lIns="91440" tIns="45720" rIns="91440" bIns="45720" anchor="ctr" anchorCtr="0">
            <a:noAutofit/>
          </a:bodyPr>
          <a:lstStyle>
            <a:defPPr>
              <a:defRPr lang="zh-CN"/>
            </a:defPPr>
            <a:lvl1pPr marR="0" lvl="0" indent="0" fontAlgn="auto">
              <a:lnSpc>
                <a:spcPct val="100000"/>
              </a:lnSpc>
              <a:spcBef>
                <a:spcPts val="0"/>
              </a:spcBef>
              <a:spcAft>
                <a:spcPts val="0"/>
              </a:spcAft>
              <a:buClrTx/>
              <a:buSzTx/>
              <a:buFontTx/>
              <a:buNone/>
              <a:tabLst/>
              <a:defRPr kumimoji="0" sz="2400" b="0" i="0" u="none" strike="noStrike" cap="none" spc="0" normalizeH="0" baseline="0">
                <a:ln>
                  <a:noFill/>
                </a:ln>
                <a:solidFill>
                  <a:srgbClr val="000000">
                    <a:lumMod val="65000"/>
                    <a:lumOff val="35000"/>
                  </a:srgbClr>
                </a:solidFill>
                <a:effectLst/>
                <a:uLnTx/>
                <a:uFillTx/>
                <a:latin typeface="Microsoft YaHei"/>
                <a:ea typeface="Microsoft YaHei"/>
              </a:defRPr>
            </a:lvl1pPr>
          </a:lstStyle>
          <a:p>
            <a:r>
              <a:rPr lang="en-US" altLang="zh-CN" dirty="0"/>
              <a:t>Discussion and </a:t>
            </a:r>
            <a:r>
              <a:rPr lang="en-US" altLang="zh-CN"/>
              <a:t>Future Opportunities</a:t>
            </a:r>
            <a:endParaRPr lang="en-US" altLang="zh-CN" dirty="0"/>
          </a:p>
        </p:txBody>
      </p:sp>
      <p:cxnSp>
        <p:nvCxnSpPr>
          <p:cNvPr id="42" name="直接连接符 41">
            <a:extLst>
              <a:ext uri="{FF2B5EF4-FFF2-40B4-BE49-F238E27FC236}">
                <a16:creationId xmlns:a16="http://schemas.microsoft.com/office/drawing/2014/main" id="{393EAB64-8DFA-4BC4-970E-30F6567F5106}"/>
              </a:ext>
            </a:extLst>
          </p:cNvPr>
          <p:cNvCxnSpPr/>
          <p:nvPr/>
        </p:nvCxnSpPr>
        <p:spPr>
          <a:xfrm>
            <a:off x="5188530" y="2101897"/>
            <a:ext cx="5115400" cy="0"/>
          </a:xfrm>
          <a:prstGeom prst="line">
            <a:avLst/>
          </a:prstGeom>
          <a:noFill/>
          <a:ln w="6350" cap="flat" cmpd="sng" algn="ctr">
            <a:solidFill>
              <a:schemeClr val="bg1">
                <a:lumMod val="75000"/>
              </a:schemeClr>
            </a:solidFill>
            <a:prstDash val="solid"/>
            <a:miter lim="800000"/>
          </a:ln>
          <a:effectLst/>
        </p:spPr>
      </p:cxnSp>
      <p:cxnSp>
        <p:nvCxnSpPr>
          <p:cNvPr id="43" name="直接连接符 42">
            <a:extLst>
              <a:ext uri="{FF2B5EF4-FFF2-40B4-BE49-F238E27FC236}">
                <a16:creationId xmlns:a16="http://schemas.microsoft.com/office/drawing/2014/main" id="{791C57A2-7A43-484C-AAF3-ACEE479C33F9}"/>
              </a:ext>
            </a:extLst>
          </p:cNvPr>
          <p:cNvCxnSpPr/>
          <p:nvPr/>
        </p:nvCxnSpPr>
        <p:spPr>
          <a:xfrm>
            <a:off x="5188530" y="3004569"/>
            <a:ext cx="5115400" cy="0"/>
          </a:xfrm>
          <a:prstGeom prst="line">
            <a:avLst/>
          </a:prstGeom>
          <a:noFill/>
          <a:ln w="6350" cap="flat" cmpd="sng" algn="ctr">
            <a:solidFill>
              <a:schemeClr val="bg1">
                <a:lumMod val="75000"/>
              </a:schemeClr>
            </a:solidFill>
            <a:prstDash val="solid"/>
            <a:miter lim="800000"/>
          </a:ln>
          <a:effectLst/>
        </p:spPr>
      </p:cxnSp>
      <p:cxnSp>
        <p:nvCxnSpPr>
          <p:cNvPr id="44" name="直接连接符 43">
            <a:extLst>
              <a:ext uri="{FF2B5EF4-FFF2-40B4-BE49-F238E27FC236}">
                <a16:creationId xmlns:a16="http://schemas.microsoft.com/office/drawing/2014/main" id="{A2B78B4B-851F-4E49-940A-42BB7459A8C0}"/>
              </a:ext>
            </a:extLst>
          </p:cNvPr>
          <p:cNvCxnSpPr/>
          <p:nvPr/>
        </p:nvCxnSpPr>
        <p:spPr>
          <a:xfrm>
            <a:off x="5188530" y="3907241"/>
            <a:ext cx="5115400" cy="0"/>
          </a:xfrm>
          <a:prstGeom prst="line">
            <a:avLst/>
          </a:prstGeom>
          <a:noFill/>
          <a:ln w="6350" cap="flat" cmpd="sng" algn="ctr">
            <a:solidFill>
              <a:schemeClr val="bg1">
                <a:lumMod val="75000"/>
              </a:schemeClr>
            </a:solidFill>
            <a:prstDash val="solid"/>
            <a:miter lim="800000"/>
          </a:ln>
          <a:effectLst/>
        </p:spPr>
      </p:cxnSp>
      <p:cxnSp>
        <p:nvCxnSpPr>
          <p:cNvPr id="45" name="直接连接符 44">
            <a:extLst>
              <a:ext uri="{FF2B5EF4-FFF2-40B4-BE49-F238E27FC236}">
                <a16:creationId xmlns:a16="http://schemas.microsoft.com/office/drawing/2014/main" id="{D292BBD4-80BA-4B18-AE41-D375A84CF66C}"/>
              </a:ext>
            </a:extLst>
          </p:cNvPr>
          <p:cNvCxnSpPr/>
          <p:nvPr/>
        </p:nvCxnSpPr>
        <p:spPr>
          <a:xfrm>
            <a:off x="5188530" y="4809914"/>
            <a:ext cx="5115400" cy="0"/>
          </a:xfrm>
          <a:prstGeom prst="line">
            <a:avLst/>
          </a:prstGeom>
          <a:noFill/>
          <a:ln w="6350" cap="flat" cmpd="sng" algn="ctr">
            <a:solidFill>
              <a:schemeClr val="bg1">
                <a:lumMod val="75000"/>
              </a:schemeClr>
            </a:solidFill>
            <a:prstDash val="solid"/>
            <a:miter lim="800000"/>
          </a:ln>
          <a:effectLst/>
        </p:spPr>
      </p:cxnSp>
      <p:pic>
        <p:nvPicPr>
          <p:cNvPr id="9" name="图片 8">
            <a:extLst>
              <a:ext uri="{FF2B5EF4-FFF2-40B4-BE49-F238E27FC236}">
                <a16:creationId xmlns:a16="http://schemas.microsoft.com/office/drawing/2014/main" id="{B3B7C5A4-CACC-4E79-A17D-05C6949156BD}"/>
              </a:ext>
            </a:extLst>
          </p:cNvPr>
          <p:cNvPicPr>
            <a:picLocks noChangeAspect="1"/>
          </p:cNvPicPr>
          <p:nvPr/>
        </p:nvPicPr>
        <p:blipFill rotWithShape="1">
          <a:blip r:embed="rId3">
            <a:alphaModFix amt="5000"/>
            <a:extLst>
              <a:ext uri="{28A0092B-C50C-407E-A947-70E740481C1C}">
                <a14:useLocalDpi xmlns:a14="http://schemas.microsoft.com/office/drawing/2010/main" val="0"/>
              </a:ext>
            </a:extLst>
          </a:blip>
          <a:srcRect r="70602"/>
          <a:stretch/>
        </p:blipFill>
        <p:spPr>
          <a:xfrm>
            <a:off x="243724" y="1766367"/>
            <a:ext cx="3624175" cy="3576091"/>
          </a:xfrm>
          <a:prstGeom prst="rect">
            <a:avLst/>
          </a:prstGeom>
        </p:spPr>
      </p:pic>
    </p:spTree>
    <p:extLst>
      <p:ext uri="{BB962C8B-B14F-4D97-AF65-F5344CB8AC3E}">
        <p14:creationId xmlns:p14="http://schemas.microsoft.com/office/powerpoint/2010/main" val="1087458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3FE183-4E45-4617-9C14-F240EC309FC0}"/>
              </a:ext>
            </a:extLst>
          </p:cNvPr>
          <p:cNvSpPr>
            <a:spLocks noGrp="1"/>
          </p:cNvSpPr>
          <p:nvPr>
            <p:ph type="title"/>
          </p:nvPr>
        </p:nvSpPr>
        <p:spPr/>
        <p:txBody>
          <a:bodyPr/>
          <a:lstStyle/>
          <a:p>
            <a:r>
              <a:rPr lang="en-US" altLang="zh-CN" dirty="0"/>
              <a:t>Accelerating Alignment</a:t>
            </a:r>
            <a:endParaRPr lang="zh-CN" altLang="en-US" dirty="0"/>
          </a:p>
        </p:txBody>
      </p:sp>
      <p:pic>
        <p:nvPicPr>
          <p:cNvPr id="9" name="图片 8">
            <a:extLst>
              <a:ext uri="{FF2B5EF4-FFF2-40B4-BE49-F238E27FC236}">
                <a16:creationId xmlns:a16="http://schemas.microsoft.com/office/drawing/2014/main" id="{C5A4E7D3-B99B-4110-8DE1-4469E0865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893" y="1788431"/>
            <a:ext cx="5374805" cy="3521424"/>
          </a:xfrm>
          <a:prstGeom prst="rect">
            <a:avLst/>
          </a:prstGeom>
        </p:spPr>
      </p:pic>
      <p:sp>
        <p:nvSpPr>
          <p:cNvPr id="13" name="对话气泡: 矩形 12">
            <a:extLst>
              <a:ext uri="{FF2B5EF4-FFF2-40B4-BE49-F238E27FC236}">
                <a16:creationId xmlns:a16="http://schemas.microsoft.com/office/drawing/2014/main" id="{644B15BC-BEDB-4586-A4E5-555F8D0ABB45}"/>
              </a:ext>
            </a:extLst>
          </p:cNvPr>
          <p:cNvSpPr/>
          <p:nvPr/>
        </p:nvSpPr>
        <p:spPr>
          <a:xfrm>
            <a:off x="6654800" y="1612900"/>
            <a:ext cx="4686300" cy="4305300"/>
          </a:xfrm>
          <a:prstGeom prst="wedgeRectCallout">
            <a:avLst>
              <a:gd name="adj1" fmla="val -60664"/>
              <a:gd name="adj2" fmla="val 18261"/>
            </a:avLst>
          </a:prstGeom>
          <a:noFill/>
          <a:ln w="28575">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dirty="0" err="1">
                <a:solidFill>
                  <a:schemeClr val="tx1"/>
                </a:solidFill>
              </a:rPr>
              <a:t>Levenshtein</a:t>
            </a:r>
            <a:endParaRPr lang="en-US" altLang="zh-CN" sz="3600" dirty="0">
              <a:solidFill>
                <a:schemeClr val="tx1"/>
              </a:solidFill>
            </a:endParaRPr>
          </a:p>
          <a:p>
            <a:r>
              <a:rPr lang="en-US" altLang="zh-CN" sz="3600" dirty="0">
                <a:solidFill>
                  <a:schemeClr val="tx1"/>
                </a:solidFill>
              </a:rPr>
              <a:t>distance  and Myers’s bit-vector algorithm</a:t>
            </a:r>
            <a:endParaRPr lang="zh-CN" altLang="en-US" sz="3600" dirty="0">
              <a:solidFill>
                <a:schemeClr val="tx1"/>
              </a:solidFill>
            </a:endParaRPr>
          </a:p>
        </p:txBody>
      </p:sp>
    </p:spTree>
    <p:extLst>
      <p:ext uri="{BB962C8B-B14F-4D97-AF65-F5344CB8AC3E}">
        <p14:creationId xmlns:p14="http://schemas.microsoft.com/office/powerpoint/2010/main" val="29118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575BDE5-91E3-4B81-9DE7-4DF40AEF4740}"/>
              </a:ext>
            </a:extLst>
          </p:cNvPr>
          <p:cNvSpPr>
            <a:spLocks noGrp="1"/>
          </p:cNvSpPr>
          <p:nvPr>
            <p:ph type="title"/>
          </p:nvPr>
        </p:nvSpPr>
        <p:spPr>
          <a:xfrm>
            <a:off x="4178300" y="2899135"/>
            <a:ext cx="8128000" cy="1059729"/>
          </a:xfrm>
        </p:spPr>
        <p:txBody>
          <a:bodyPr anchor="t" anchorCtr="0"/>
          <a:lstStyle/>
          <a:p>
            <a:r>
              <a:rPr lang="en-US" altLang="zh-CN" sz="3200" dirty="0"/>
              <a:t>Discussion and Future Opportunities</a:t>
            </a:r>
            <a:endParaRPr lang="zh-CN" altLang="en-US" sz="3200" dirty="0"/>
          </a:p>
        </p:txBody>
      </p:sp>
      <p:sp>
        <p:nvSpPr>
          <p:cNvPr id="6" name="文本占位符 5">
            <a:extLst>
              <a:ext uri="{FF2B5EF4-FFF2-40B4-BE49-F238E27FC236}">
                <a16:creationId xmlns:a16="http://schemas.microsoft.com/office/drawing/2014/main" id="{CC063804-FB63-43C9-A34F-A4E2632E45B7}"/>
              </a:ext>
            </a:extLst>
          </p:cNvPr>
          <p:cNvSpPr>
            <a:spLocks noGrp="1"/>
          </p:cNvSpPr>
          <p:nvPr>
            <p:ph type="body" sz="quarter" idx="13"/>
          </p:nvPr>
        </p:nvSpPr>
        <p:spPr>
          <a:xfrm>
            <a:off x="698500" y="2298700"/>
            <a:ext cx="3238501" cy="2716286"/>
          </a:xfrm>
        </p:spPr>
        <p:txBody>
          <a:bodyPr/>
          <a:lstStyle/>
          <a:p>
            <a:r>
              <a:rPr lang="en-US" altLang="zh-CN" dirty="0"/>
              <a:t>04</a:t>
            </a:r>
            <a:endParaRPr lang="zh-CN" altLang="en-US" dirty="0"/>
          </a:p>
        </p:txBody>
      </p:sp>
    </p:spTree>
    <p:extLst>
      <p:ext uri="{BB962C8B-B14F-4D97-AF65-F5344CB8AC3E}">
        <p14:creationId xmlns:p14="http://schemas.microsoft.com/office/powerpoint/2010/main" val="4277965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38389A-25F7-43A4-A4E0-67E37AE6A1CD}"/>
              </a:ext>
            </a:extLst>
          </p:cNvPr>
          <p:cNvSpPr>
            <a:spLocks noGrp="1"/>
          </p:cNvSpPr>
          <p:nvPr>
            <p:ph type="title"/>
          </p:nvPr>
        </p:nvSpPr>
        <p:spPr>
          <a:xfrm>
            <a:off x="726506" y="24833"/>
            <a:ext cx="10515600" cy="1325563"/>
          </a:xfrm>
        </p:spPr>
        <p:txBody>
          <a:bodyPr/>
          <a:lstStyle/>
          <a:p>
            <a:r>
              <a:rPr lang="en-US" altLang="zh-CN" sz="4400" dirty="0"/>
              <a:t>Discussion and Future Opportunities</a:t>
            </a:r>
            <a:endParaRPr lang="zh-CN" altLang="en-US" dirty="0"/>
          </a:p>
        </p:txBody>
      </p:sp>
      <p:pic>
        <p:nvPicPr>
          <p:cNvPr id="3" name="Picture" descr="Picture">
            <a:extLst>
              <a:ext uri="{FF2B5EF4-FFF2-40B4-BE49-F238E27FC236}">
                <a16:creationId xmlns:a16="http://schemas.microsoft.com/office/drawing/2014/main" id="{AF8716B9-E120-49EF-8E84-5D6C1EE2A732}"/>
              </a:ext>
            </a:extLst>
          </p:cNvPr>
          <p:cNvPicPr>
            <a:picLocks noChangeAspect="1"/>
          </p:cNvPicPr>
          <p:nvPr/>
        </p:nvPicPr>
        <p:blipFill>
          <a:blip r:embed="rId3" cstate="print">
            <a:alphaModFix/>
          </a:blip>
          <a:stretch>
            <a:fillRect/>
          </a:stretch>
        </p:blipFill>
        <p:spPr>
          <a:xfrm>
            <a:off x="716835" y="1428750"/>
            <a:ext cx="10858500" cy="4705350"/>
          </a:xfrm>
          <a:prstGeom prst="rect">
            <a:avLst/>
          </a:prstGeom>
          <a:effectLst>
            <a:outerShdw blurRad="152400" dist="79726" dir="2700000" algn="ctr">
              <a:srgbClr val="000000">
                <a:alpha val="30000"/>
              </a:srgbClr>
            </a:outerShdw>
          </a:effectLst>
        </p:spPr>
      </p:pic>
      <p:sp>
        <p:nvSpPr>
          <p:cNvPr id="4" name="文本框 3">
            <a:extLst>
              <a:ext uri="{FF2B5EF4-FFF2-40B4-BE49-F238E27FC236}">
                <a16:creationId xmlns:a16="http://schemas.microsoft.com/office/drawing/2014/main" id="{814A0CA6-3E94-444C-A631-437D1957CD56}"/>
              </a:ext>
            </a:extLst>
          </p:cNvPr>
          <p:cNvSpPr txBox="1"/>
          <p:nvPr/>
        </p:nvSpPr>
        <p:spPr>
          <a:xfrm>
            <a:off x="3714750" y="2194560"/>
            <a:ext cx="1847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Microsoft YaHei"/>
              <a:cs typeface="+mn-cs"/>
            </a:endParaRPr>
          </a:p>
        </p:txBody>
      </p:sp>
      <p:sp>
        <p:nvSpPr>
          <p:cNvPr id="5" name="矩形 4">
            <a:extLst>
              <a:ext uri="{FF2B5EF4-FFF2-40B4-BE49-F238E27FC236}">
                <a16:creationId xmlns:a16="http://schemas.microsoft.com/office/drawing/2014/main" id="{E62F7ACE-3AE6-4265-83BD-C6DF9B029DA9}"/>
              </a:ext>
            </a:extLst>
          </p:cNvPr>
          <p:cNvSpPr/>
          <p:nvPr/>
        </p:nvSpPr>
        <p:spPr>
          <a:xfrm>
            <a:off x="1768395" y="2042220"/>
            <a:ext cx="8755380" cy="3351046"/>
          </a:xfrm>
          <a:prstGeom prst="rect">
            <a:avLst/>
          </a:prstGeom>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lumMod val="65000"/>
                    <a:lumOff val="35000"/>
                  </a:srgbClr>
                </a:solidFill>
                <a:effectLst/>
                <a:uLnTx/>
                <a:uFillTx/>
                <a:latin typeface="Microsoft YaHei"/>
                <a:ea typeface="Microsoft YaHei"/>
                <a:cs typeface="+mn-cs"/>
              </a:rPr>
              <a:t>accelerate the entire read mapping process</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lumMod val="65000"/>
                    <a:lumOff val="35000"/>
                  </a:srgbClr>
                </a:solidFill>
                <a:effectLst/>
                <a:uLnTx/>
                <a:uFillTx/>
                <a:latin typeface="Microsoft YaHei"/>
                <a:ea typeface="Microsoft YaHei"/>
                <a:cs typeface="+mn-cs"/>
              </a:rPr>
              <a:t>reduce the high amount of data movement that takes place during genome analysis</a:t>
            </a: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lumMod val="65000"/>
                    <a:lumOff val="35000"/>
                  </a:srgbClr>
                </a:solidFill>
                <a:effectLst/>
                <a:uLnTx/>
                <a:uFillTx/>
                <a:latin typeface="Microsoft YaHei"/>
                <a:ea typeface="Microsoft YaHei"/>
                <a:cs typeface="+mn-cs"/>
              </a:rPr>
              <a:t>develop flexible hardware architectures</a:t>
            </a:r>
            <a:endParaRPr lang="en-US" altLang="zh-CN" sz="2400" noProof="0" dirty="0">
              <a:solidFill>
                <a:srgbClr val="000000">
                  <a:lumMod val="65000"/>
                  <a:lumOff val="35000"/>
                </a:srgbClr>
              </a:solidFill>
              <a:latin typeface="Microsoft YaHei"/>
              <a:ea typeface="Microsoft YaHei"/>
            </a:endParaRPr>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2400" b="0" i="0" u="none" strike="noStrike" kern="1200" cap="none" spc="0" normalizeH="0" baseline="0" noProof="0" dirty="0">
                <a:ln>
                  <a:noFill/>
                </a:ln>
                <a:solidFill>
                  <a:srgbClr val="000000">
                    <a:lumMod val="65000"/>
                    <a:lumOff val="35000"/>
                  </a:srgbClr>
                </a:solidFill>
                <a:effectLst/>
                <a:uLnTx/>
                <a:uFillTx/>
                <a:latin typeface="Microsoft YaHei"/>
                <a:ea typeface="Microsoft YaHei"/>
                <a:cs typeface="+mn-cs"/>
              </a:rPr>
              <a:t>adapt existing genomic data formats for hardware accelerators or develop more efficient file formats</a:t>
            </a:r>
            <a:endParaRPr kumimoji="0" lang="zh-CN" altLang="en-US" sz="2400" b="0" i="0" u="none" strike="noStrike" kern="1200" cap="none" spc="0" normalizeH="0" baseline="0" noProof="0" dirty="0">
              <a:ln>
                <a:noFill/>
              </a:ln>
              <a:solidFill>
                <a:srgbClr val="000000">
                  <a:lumMod val="65000"/>
                  <a:lumOff val="35000"/>
                </a:srgbClr>
              </a:solidFill>
              <a:effectLst/>
              <a:uLnTx/>
              <a:uFillTx/>
              <a:latin typeface="Microsoft YaHei"/>
              <a:ea typeface="Microsoft YaHei"/>
              <a:cs typeface="+mn-cs"/>
            </a:endParaRPr>
          </a:p>
        </p:txBody>
      </p:sp>
    </p:spTree>
    <p:extLst>
      <p:ext uri="{BB962C8B-B14F-4D97-AF65-F5344CB8AC3E}">
        <p14:creationId xmlns:p14="http://schemas.microsoft.com/office/powerpoint/2010/main" val="13656465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id="{508A0A19-7F18-486E-BB75-A85F29724AB8}"/>
              </a:ext>
            </a:extLst>
          </p:cNvPr>
          <p:cNvSpPr>
            <a:spLocks noGrp="1"/>
          </p:cNvSpPr>
          <p:nvPr>
            <p:ph type="title"/>
          </p:nvPr>
        </p:nvSpPr>
        <p:spPr/>
        <p:txBody>
          <a:bodyPr>
            <a:normAutofit/>
          </a:bodyPr>
          <a:lstStyle/>
          <a:p>
            <a:r>
              <a:rPr lang="en-US" altLang="zh-CN" sz="8000" dirty="0">
                <a:latin typeface="+mj-ea"/>
              </a:rPr>
              <a:t>THANKS FOR ALL</a:t>
            </a:r>
            <a:endParaRPr lang="zh-CN" altLang="en-US" sz="8000" dirty="0">
              <a:latin typeface="+mj-ea"/>
            </a:endParaRPr>
          </a:p>
        </p:txBody>
      </p:sp>
      <p:sp>
        <p:nvSpPr>
          <p:cNvPr id="9" name="文本框 8">
            <a:extLst>
              <a:ext uri="{FF2B5EF4-FFF2-40B4-BE49-F238E27FC236}">
                <a16:creationId xmlns:a16="http://schemas.microsoft.com/office/drawing/2014/main" id="{3A08E167-386A-4F12-853B-804400F78651}"/>
              </a:ext>
            </a:extLst>
          </p:cNvPr>
          <p:cNvSpPr txBox="1"/>
          <p:nvPr/>
        </p:nvSpPr>
        <p:spPr>
          <a:xfrm>
            <a:off x="4648200" y="3670300"/>
            <a:ext cx="2717800" cy="830997"/>
          </a:xfrm>
          <a:prstGeom prst="rect">
            <a:avLst/>
          </a:prstGeom>
          <a:noFill/>
        </p:spPr>
        <p:txBody>
          <a:bodyPr wrap="square" rtlCol="0">
            <a:spAutoFit/>
          </a:bodyPr>
          <a:lstStyle/>
          <a:p>
            <a:pPr algn="ctr"/>
            <a:r>
              <a:rPr lang="zh-CN" altLang="en-US" sz="2400" dirty="0">
                <a:solidFill>
                  <a:schemeClr val="bg1"/>
                </a:solidFill>
                <a:latin typeface="+mn-ea"/>
              </a:rPr>
              <a:t>刘宇瑾</a:t>
            </a:r>
            <a:endParaRPr lang="en-US" altLang="zh-CN" sz="2400" dirty="0">
              <a:solidFill>
                <a:schemeClr val="bg1"/>
              </a:solidFill>
              <a:latin typeface="+mn-ea"/>
            </a:endParaRPr>
          </a:p>
          <a:p>
            <a:pPr algn="ctr"/>
            <a:r>
              <a:rPr lang="en-US" altLang="zh-CN" sz="2400" dirty="0">
                <a:solidFill>
                  <a:schemeClr val="bg1"/>
                </a:solidFill>
                <a:latin typeface="+mn-ea"/>
              </a:rPr>
              <a:t>2021.12.16</a:t>
            </a:r>
            <a:endParaRPr lang="zh-CN" altLang="en-US" sz="2400" dirty="0">
              <a:solidFill>
                <a:schemeClr val="bg1"/>
              </a:solidFill>
              <a:latin typeface="+mn-ea"/>
            </a:endParaRPr>
          </a:p>
        </p:txBody>
      </p:sp>
    </p:spTree>
    <p:extLst>
      <p:ext uri="{BB962C8B-B14F-4D97-AF65-F5344CB8AC3E}">
        <p14:creationId xmlns:p14="http://schemas.microsoft.com/office/powerpoint/2010/main" val="3686119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575BDE5-91E3-4B81-9DE7-4DF40AEF4740}"/>
              </a:ext>
            </a:extLst>
          </p:cNvPr>
          <p:cNvSpPr>
            <a:spLocks noGrp="1"/>
          </p:cNvSpPr>
          <p:nvPr>
            <p:ph type="title"/>
          </p:nvPr>
        </p:nvSpPr>
        <p:spPr>
          <a:xfrm>
            <a:off x="4782556" y="2899135"/>
            <a:ext cx="6799844" cy="1059729"/>
          </a:xfrm>
        </p:spPr>
        <p:txBody>
          <a:bodyPr anchor="t" anchorCtr="0"/>
          <a:lstStyle/>
          <a:p>
            <a:r>
              <a:rPr lang="en-US" altLang="zh-CN" sz="3200" dirty="0"/>
              <a:t>Background and Introduction</a:t>
            </a:r>
            <a:endParaRPr lang="zh-CN" altLang="en-US" sz="3200" dirty="0"/>
          </a:p>
        </p:txBody>
      </p:sp>
      <p:sp>
        <p:nvSpPr>
          <p:cNvPr id="6" name="文本占位符 5">
            <a:extLst>
              <a:ext uri="{FF2B5EF4-FFF2-40B4-BE49-F238E27FC236}">
                <a16:creationId xmlns:a16="http://schemas.microsoft.com/office/drawing/2014/main" id="{CC063804-FB63-43C9-A34F-A4E2632E45B7}"/>
              </a:ext>
            </a:extLst>
          </p:cNvPr>
          <p:cNvSpPr>
            <a:spLocks noGrp="1"/>
          </p:cNvSpPr>
          <p:nvPr>
            <p:ph type="body" sz="quarter" idx="13"/>
          </p:nvPr>
        </p:nvSpPr>
        <p:spPr>
          <a:xfrm>
            <a:off x="698500" y="2298700"/>
            <a:ext cx="3238501" cy="2716286"/>
          </a:xfrm>
        </p:spPr>
        <p:txBody>
          <a:bodyPr/>
          <a:lstStyle/>
          <a:p>
            <a:r>
              <a:rPr lang="en-US" altLang="zh-CN" dirty="0"/>
              <a:t>01</a:t>
            </a:r>
            <a:endParaRPr lang="zh-CN" altLang="en-US" dirty="0"/>
          </a:p>
        </p:txBody>
      </p:sp>
    </p:spTree>
    <p:extLst>
      <p:ext uri="{BB962C8B-B14F-4D97-AF65-F5344CB8AC3E}">
        <p14:creationId xmlns:p14="http://schemas.microsoft.com/office/powerpoint/2010/main" val="3021987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7E361B99-5F49-433A-9984-C7B67681B460}"/>
              </a:ext>
            </a:extLst>
          </p:cNvPr>
          <p:cNvSpPr>
            <a:spLocks noGrp="1"/>
          </p:cNvSpPr>
          <p:nvPr>
            <p:ph type="title"/>
          </p:nvPr>
        </p:nvSpPr>
        <p:spPr/>
        <p:txBody>
          <a:bodyPr/>
          <a:lstStyle/>
          <a:p>
            <a:r>
              <a:rPr lang="en-US" altLang="zh-CN" sz="4400" kern="100" dirty="0">
                <a:solidFill>
                  <a:schemeClr val="tx1"/>
                </a:solidFill>
                <a:effectLst/>
                <a:latin typeface="+mn-ea"/>
                <a:ea typeface="+mn-ea"/>
                <a:cs typeface="Times New Roman" panose="02020603050405020304" pitchFamily="18" charset="0"/>
              </a:rPr>
              <a:t>Genome analysis</a:t>
            </a:r>
            <a:endParaRPr lang="zh-CN" altLang="en-US" dirty="0"/>
          </a:p>
        </p:txBody>
      </p:sp>
      <p:sp>
        <p:nvSpPr>
          <p:cNvPr id="12" name="文本占位符 11">
            <a:extLst>
              <a:ext uri="{FF2B5EF4-FFF2-40B4-BE49-F238E27FC236}">
                <a16:creationId xmlns:a16="http://schemas.microsoft.com/office/drawing/2014/main" id="{85F34E8E-3675-4D73-8CDE-707ACF07E431}"/>
              </a:ext>
            </a:extLst>
          </p:cNvPr>
          <p:cNvSpPr>
            <a:spLocks noGrp="1"/>
          </p:cNvSpPr>
          <p:nvPr>
            <p:ph type="body" sz="quarter" idx="12"/>
          </p:nvPr>
        </p:nvSpPr>
        <p:spPr>
          <a:xfrm>
            <a:off x="1104044" y="1849171"/>
            <a:ext cx="10138062" cy="3561029"/>
          </a:xfrm>
        </p:spPr>
        <p:txBody>
          <a:bodyPr vert="horz" lIns="91440" tIns="45720" rIns="91440" bIns="45720" rtlCol="0">
            <a:noAutofit/>
          </a:bodyPr>
          <a:lstStyle/>
          <a:p>
            <a:pPr marL="342900" indent="-342900" algn="l">
              <a:buFont typeface="Wingdings" panose="05000000000000000000" pitchFamily="2" charset="2"/>
              <a:buChar char="u"/>
            </a:pPr>
            <a:r>
              <a:rPr lang="en-US" altLang="zh-CN" sz="2400" dirty="0"/>
              <a:t>Genome analysis is currently limited by the inability of modern genome sequencing technologies to read an organism’s complete genome.</a:t>
            </a:r>
            <a:r>
              <a:rPr lang="zh-CN" altLang="zh-CN" sz="2400" dirty="0"/>
              <a:t> </a:t>
            </a:r>
            <a:endParaRPr lang="en-US" altLang="zh-CN" sz="2400" dirty="0"/>
          </a:p>
          <a:p>
            <a:pPr marL="342900" indent="-342900" algn="l">
              <a:buFont typeface="Wingdings" panose="05000000000000000000" pitchFamily="2" charset="2"/>
              <a:buChar char="u"/>
            </a:pPr>
            <a:r>
              <a:rPr lang="en-US" altLang="zh-CN" sz="2400" dirty="0"/>
              <a:t>Computers are used to perform genome assembly, which reassembles read fragments back into an entire genome  sequence. Genome assembly is currently the bottleneck to quickly and accurately determining an individual’s entire  genome, due to the complex algorithms and large datasets used for assembly.</a:t>
            </a:r>
            <a:endParaRPr lang="zh-CN" altLang="en-US" sz="2400" dirty="0"/>
          </a:p>
        </p:txBody>
      </p:sp>
    </p:spTree>
    <p:extLst>
      <p:ext uri="{BB962C8B-B14F-4D97-AF65-F5344CB8AC3E}">
        <p14:creationId xmlns:p14="http://schemas.microsoft.com/office/powerpoint/2010/main" val="3330956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7E361B99-5F49-433A-9984-C7B67681B460}"/>
              </a:ext>
            </a:extLst>
          </p:cNvPr>
          <p:cNvSpPr>
            <a:spLocks noGrp="1"/>
          </p:cNvSpPr>
          <p:nvPr>
            <p:ph type="title"/>
          </p:nvPr>
        </p:nvSpPr>
        <p:spPr/>
        <p:txBody>
          <a:bodyPr/>
          <a:lstStyle/>
          <a:p>
            <a:r>
              <a:rPr lang="en-US" altLang="zh-CN" dirty="0"/>
              <a:t> Genome assembly</a:t>
            </a:r>
            <a:endParaRPr lang="zh-CN" altLang="en-US" dirty="0"/>
          </a:p>
        </p:txBody>
      </p:sp>
      <p:sp>
        <p:nvSpPr>
          <p:cNvPr id="12" name="文本占位符 11">
            <a:extLst>
              <a:ext uri="{FF2B5EF4-FFF2-40B4-BE49-F238E27FC236}">
                <a16:creationId xmlns:a16="http://schemas.microsoft.com/office/drawing/2014/main" id="{85F34E8E-3675-4D73-8CDE-707ACF07E431}"/>
              </a:ext>
            </a:extLst>
          </p:cNvPr>
          <p:cNvSpPr>
            <a:spLocks noGrp="1"/>
          </p:cNvSpPr>
          <p:nvPr>
            <p:ph type="body" sz="quarter" idx="12"/>
          </p:nvPr>
        </p:nvSpPr>
        <p:spPr>
          <a:xfrm>
            <a:off x="1081678" y="1912671"/>
            <a:ext cx="9522822" cy="3268929"/>
          </a:xfrm>
        </p:spPr>
        <p:txBody>
          <a:bodyPr>
            <a:noAutofit/>
          </a:bodyPr>
          <a:lstStyle/>
          <a:p>
            <a:pPr marL="342900" indent="-342900" algn="just">
              <a:buFont typeface="Wingdings" panose="05000000000000000000" pitchFamily="2" charset="2"/>
              <a:buChar char="u"/>
            </a:pPr>
            <a:r>
              <a:rPr lang="en-US" altLang="zh-CN" sz="2400" dirty="0">
                <a:effectLst/>
                <a:ea typeface="宋体" panose="02010600030101010101" pitchFamily="2" charset="-122"/>
                <a:cs typeface="Times New Roman" panose="02020603050405020304" pitchFamily="18" charset="0"/>
              </a:rPr>
              <a:t>A widely-used approach for genome assembly is to perform sequence alignment, which compares read fragments against a known reference genome(i.e., a complete representative DNA sequence for a particular species).</a:t>
            </a:r>
          </a:p>
          <a:p>
            <a:pPr marL="342900" indent="-342900" algn="just">
              <a:buFont typeface="Wingdings" panose="05000000000000000000" pitchFamily="2" charset="2"/>
              <a:buChar char="u"/>
            </a:pPr>
            <a:r>
              <a:rPr lang="en-US" altLang="zh-CN" sz="2400" dirty="0">
                <a:effectLst/>
                <a:ea typeface="宋体" panose="02010600030101010101" pitchFamily="2" charset="-122"/>
                <a:cs typeface="Times New Roman" panose="02020603050405020304" pitchFamily="18" charset="0"/>
              </a:rPr>
              <a:t>A process known as read mapping matches each read generated from sequencing to one or more possible locations within the reference genome, based on the similarity between the read and the reference sequence segment at that location.</a:t>
            </a:r>
            <a:endParaRPr lang="zh-CN" altLang="en-US" sz="2400" dirty="0"/>
          </a:p>
        </p:txBody>
      </p:sp>
    </p:spTree>
    <p:extLst>
      <p:ext uri="{BB962C8B-B14F-4D97-AF65-F5344CB8AC3E}">
        <p14:creationId xmlns:p14="http://schemas.microsoft.com/office/powerpoint/2010/main" val="1571414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7E361B99-5F49-433A-9984-C7B67681B460}"/>
              </a:ext>
            </a:extLst>
          </p:cNvPr>
          <p:cNvSpPr>
            <a:spLocks noGrp="1"/>
          </p:cNvSpPr>
          <p:nvPr>
            <p:ph type="title"/>
          </p:nvPr>
        </p:nvSpPr>
        <p:spPr/>
        <p:txBody>
          <a:bodyPr/>
          <a:lstStyle/>
          <a:p>
            <a:r>
              <a:rPr lang="en-US" altLang="zh-CN" dirty="0"/>
              <a:t>Challenges</a:t>
            </a:r>
            <a:endParaRPr lang="zh-CN" altLang="en-US" dirty="0"/>
          </a:p>
        </p:txBody>
      </p:sp>
      <p:sp>
        <p:nvSpPr>
          <p:cNvPr id="12" name="文本占位符 11">
            <a:extLst>
              <a:ext uri="{FF2B5EF4-FFF2-40B4-BE49-F238E27FC236}">
                <a16:creationId xmlns:a16="http://schemas.microsoft.com/office/drawing/2014/main" id="{85F34E8E-3675-4D73-8CDE-707ACF07E431}"/>
              </a:ext>
            </a:extLst>
          </p:cNvPr>
          <p:cNvSpPr>
            <a:spLocks noGrp="1"/>
          </p:cNvSpPr>
          <p:nvPr>
            <p:ph type="body" sz="quarter" idx="12"/>
          </p:nvPr>
        </p:nvSpPr>
        <p:spPr>
          <a:xfrm>
            <a:off x="1154844" y="1762785"/>
            <a:ext cx="9538556" cy="3863315"/>
          </a:xfrm>
        </p:spPr>
        <p:txBody>
          <a:bodyPr>
            <a:noAutofit/>
          </a:bodyPr>
          <a:lstStyle/>
          <a:p>
            <a:pPr marL="285750" indent="-285750" algn="just">
              <a:buFont typeface="Wingdings" panose="05000000000000000000" pitchFamily="2" charset="2"/>
              <a:buChar char="l"/>
            </a:pPr>
            <a:r>
              <a:rPr lang="en-US" altLang="zh-CN" sz="2400" dirty="0">
                <a:effectLst/>
                <a:ea typeface="宋体" panose="02010600030101010101" pitchFamily="2" charset="-122"/>
                <a:cs typeface="Times New Roman" panose="02020603050405020304" pitchFamily="18" charset="0"/>
              </a:rPr>
              <a:t>execution time and energy extremely costly</a:t>
            </a:r>
          </a:p>
          <a:p>
            <a:pPr marL="285750" indent="-285750" algn="just">
              <a:buFont typeface="Wingdings" panose="05000000000000000000" pitchFamily="2" charset="2"/>
              <a:buChar char="l"/>
            </a:pPr>
            <a:r>
              <a:rPr lang="en-US" altLang="zh-CN" sz="2400" dirty="0"/>
              <a:t> the time of read mapping</a:t>
            </a:r>
          </a:p>
          <a:p>
            <a:pPr marL="285750" indent="-285750" algn="just">
              <a:buFont typeface="Wingdings" panose="05000000000000000000" pitchFamily="2" charset="2"/>
              <a:buChar char="l"/>
            </a:pPr>
            <a:r>
              <a:rPr lang="en-US" altLang="zh-CN" sz="2400" dirty="0"/>
              <a:t>The first two challenges worsen when a metagenomic sample is profiled, where the sample donor is unknown. This requires matching the extracted reads to thousands of reference genomes.</a:t>
            </a:r>
          </a:p>
          <a:p>
            <a:pPr marL="285750" indent="-285750" algn="just">
              <a:buFont typeface="Wingdings" panose="05000000000000000000" pitchFamily="2" charset="2"/>
              <a:buChar char="l"/>
            </a:pPr>
            <a:r>
              <a:rPr lang="en-US" altLang="zh-CN" sz="2400" dirty="0"/>
              <a:t>There is also an urgent need for rapidly incorporating clinical DNA sequencing and analysis into clinical practice.</a:t>
            </a:r>
          </a:p>
          <a:p>
            <a:pPr marL="285750" indent="-285750" algn="just">
              <a:buFont typeface="Wingdings" panose="05000000000000000000" pitchFamily="2" charset="2"/>
              <a:buChar char="l"/>
            </a:pPr>
            <a:endParaRPr lang="en-US" altLang="zh-CN" sz="2400" dirty="0"/>
          </a:p>
        </p:txBody>
      </p:sp>
    </p:spTree>
    <p:extLst>
      <p:ext uri="{BB962C8B-B14F-4D97-AF65-F5344CB8AC3E}">
        <p14:creationId xmlns:p14="http://schemas.microsoft.com/office/powerpoint/2010/main" val="283242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7E361B99-5F49-433A-9984-C7B67681B460}"/>
              </a:ext>
            </a:extLst>
          </p:cNvPr>
          <p:cNvSpPr>
            <a:spLocks noGrp="1"/>
          </p:cNvSpPr>
          <p:nvPr>
            <p:ph type="title"/>
          </p:nvPr>
        </p:nvSpPr>
        <p:spPr/>
        <p:txBody>
          <a:bodyPr/>
          <a:lstStyle/>
          <a:p>
            <a:r>
              <a:rPr lang="en-US" altLang="zh-CN" dirty="0"/>
              <a:t>Abstract</a:t>
            </a:r>
            <a:endParaRPr lang="zh-CN" altLang="en-US" dirty="0"/>
          </a:p>
        </p:txBody>
      </p:sp>
      <p:sp>
        <p:nvSpPr>
          <p:cNvPr id="12" name="文本占位符 11">
            <a:extLst>
              <a:ext uri="{FF2B5EF4-FFF2-40B4-BE49-F238E27FC236}">
                <a16:creationId xmlns:a16="http://schemas.microsoft.com/office/drawing/2014/main" id="{85F34E8E-3675-4D73-8CDE-707ACF07E431}"/>
              </a:ext>
            </a:extLst>
          </p:cNvPr>
          <p:cNvSpPr>
            <a:spLocks noGrp="1"/>
          </p:cNvSpPr>
          <p:nvPr>
            <p:ph type="body" sz="quarter" idx="12"/>
          </p:nvPr>
        </p:nvSpPr>
        <p:spPr>
          <a:xfrm>
            <a:off x="1227728" y="2103171"/>
            <a:ext cx="9513156" cy="3751529"/>
          </a:xfrm>
        </p:spPr>
        <p:txBody>
          <a:bodyPr>
            <a:noAutofit/>
          </a:bodyPr>
          <a:lstStyle/>
          <a:p>
            <a:pPr marL="342900" indent="-342900" algn="l">
              <a:buFont typeface="Wingdings" panose="05000000000000000000" pitchFamily="2" charset="2"/>
              <a:buChar char="u"/>
            </a:pPr>
            <a:r>
              <a:rPr lang="en-US" altLang="zh-CN" sz="2400" dirty="0"/>
              <a:t>We explain state-of-the-art algorithmic methods and hardware-based  acceleration approaches. </a:t>
            </a:r>
          </a:p>
          <a:p>
            <a:pPr marL="342900" indent="-342900" algn="l">
              <a:buFont typeface="Wingdings" panose="05000000000000000000" pitchFamily="2" charset="2"/>
              <a:buChar char="u"/>
            </a:pPr>
            <a:r>
              <a:rPr lang="en-US" altLang="zh-CN" sz="2400" dirty="0"/>
              <a:t>Hardware-based acceleration approaches exploit specialized microarchitectures or various execution paradigms (e.g., processing inside or near memory). </a:t>
            </a:r>
          </a:p>
          <a:p>
            <a:pPr marL="342900" indent="-342900" algn="l">
              <a:buFont typeface="Wingdings" panose="05000000000000000000" pitchFamily="2" charset="2"/>
              <a:buChar char="u"/>
            </a:pPr>
            <a:r>
              <a:rPr lang="en-US" altLang="zh-CN" sz="2400" dirty="0"/>
              <a:t>We conclude with the challenges of adopting these hardware-accelerated read mappers.</a:t>
            </a:r>
            <a:endParaRPr lang="zh-CN" altLang="en-US" sz="2400" dirty="0"/>
          </a:p>
        </p:txBody>
      </p:sp>
    </p:spTree>
    <p:extLst>
      <p:ext uri="{BB962C8B-B14F-4D97-AF65-F5344CB8AC3E}">
        <p14:creationId xmlns:p14="http://schemas.microsoft.com/office/powerpoint/2010/main" val="892687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a:extLst>
              <a:ext uri="{FF2B5EF4-FFF2-40B4-BE49-F238E27FC236}">
                <a16:creationId xmlns:a16="http://schemas.microsoft.com/office/drawing/2014/main" id="{7E361B99-5F49-433A-9984-C7B67681B460}"/>
              </a:ext>
            </a:extLst>
          </p:cNvPr>
          <p:cNvSpPr>
            <a:spLocks noGrp="1"/>
          </p:cNvSpPr>
          <p:nvPr>
            <p:ph type="title"/>
          </p:nvPr>
        </p:nvSpPr>
        <p:spPr/>
        <p:txBody>
          <a:bodyPr/>
          <a:lstStyle/>
          <a:p>
            <a:r>
              <a:rPr lang="en-US" altLang="zh-CN" dirty="0"/>
              <a:t>Major Work</a:t>
            </a:r>
            <a:endParaRPr lang="zh-CN" altLang="en-US" dirty="0"/>
          </a:p>
        </p:txBody>
      </p:sp>
      <p:sp>
        <p:nvSpPr>
          <p:cNvPr id="12" name="文本占位符 11">
            <a:extLst>
              <a:ext uri="{FF2B5EF4-FFF2-40B4-BE49-F238E27FC236}">
                <a16:creationId xmlns:a16="http://schemas.microsoft.com/office/drawing/2014/main" id="{85F34E8E-3675-4D73-8CDE-707ACF07E431}"/>
              </a:ext>
            </a:extLst>
          </p:cNvPr>
          <p:cNvSpPr>
            <a:spLocks noGrp="1"/>
          </p:cNvSpPr>
          <p:nvPr>
            <p:ph type="body" sz="quarter" idx="12"/>
          </p:nvPr>
        </p:nvSpPr>
        <p:spPr>
          <a:xfrm>
            <a:off x="1154844" y="1762785"/>
            <a:ext cx="9538556" cy="3863315"/>
          </a:xfrm>
        </p:spPr>
        <p:txBody>
          <a:bodyPr>
            <a:noAutofit/>
          </a:bodyPr>
          <a:lstStyle/>
          <a:p>
            <a:pPr marL="285750" indent="-285750" algn="just">
              <a:buFont typeface="Wingdings" panose="05000000000000000000" pitchFamily="2" charset="2"/>
              <a:buChar char="l"/>
            </a:pPr>
            <a:r>
              <a:rPr lang="en-US" altLang="zh-CN" sz="2400" dirty="0">
                <a:effectLst/>
                <a:ea typeface="宋体" panose="02010600030101010101" pitchFamily="2" charset="-122"/>
                <a:cs typeface="Times New Roman" panose="02020603050405020304" pitchFamily="18" charset="0"/>
              </a:rPr>
              <a:t>(1) discuss various state-of-the-art mechanisms and techniques that </a:t>
            </a:r>
            <a:r>
              <a:rPr lang="en-US" altLang="zh-CN" sz="2400" b="1" dirty="0">
                <a:effectLst/>
                <a:ea typeface="宋体" panose="02010600030101010101" pitchFamily="2" charset="-122"/>
                <a:cs typeface="Times New Roman" panose="02020603050405020304" pitchFamily="18" charset="0"/>
              </a:rPr>
              <a:t>improve the execution time of read mapping </a:t>
            </a:r>
            <a:r>
              <a:rPr lang="en-US" altLang="zh-CN" sz="2400" dirty="0">
                <a:effectLst/>
                <a:ea typeface="宋体" panose="02010600030101010101" pitchFamily="2" charset="-122"/>
                <a:cs typeface="Times New Roman" panose="02020603050405020304" pitchFamily="18" charset="0"/>
              </a:rPr>
              <a:t>using different modern high-performance computing architectures</a:t>
            </a:r>
          </a:p>
          <a:p>
            <a:pPr marL="285750" indent="-285750" algn="just">
              <a:buFont typeface="Wingdings" panose="05000000000000000000" pitchFamily="2" charset="2"/>
              <a:buChar char="l"/>
            </a:pPr>
            <a:r>
              <a:rPr lang="en-US" altLang="zh-CN" sz="2400" dirty="0">
                <a:effectLst/>
                <a:ea typeface="宋体" panose="02010600030101010101" pitchFamily="2" charset="-122"/>
                <a:cs typeface="Times New Roman" panose="02020603050405020304" pitchFamily="18" charset="0"/>
              </a:rPr>
              <a:t>(2) </a:t>
            </a:r>
            <a:r>
              <a:rPr lang="en-US" altLang="zh-CN" sz="2400" b="1" dirty="0">
                <a:effectLst/>
                <a:ea typeface="宋体" panose="02010600030101010101" pitchFamily="2" charset="-122"/>
                <a:cs typeface="Times New Roman" panose="02020603050405020304" pitchFamily="18" charset="0"/>
              </a:rPr>
              <a:t>highlight the challenges</a:t>
            </a:r>
            <a:r>
              <a:rPr lang="en-US" altLang="zh-CN" sz="2400" dirty="0">
                <a:effectLst/>
                <a:ea typeface="宋体" panose="02010600030101010101" pitchFamily="2" charset="-122"/>
                <a:cs typeface="Times New Roman" panose="02020603050405020304" pitchFamily="18" charset="0"/>
              </a:rPr>
              <a:t>, in the last section, that system architects and programmers must address to enable the widespread adoption of hardware-accelerated read mappers.</a:t>
            </a:r>
            <a:endParaRPr lang="en-US" altLang="zh-CN" sz="2400" dirty="0"/>
          </a:p>
        </p:txBody>
      </p:sp>
    </p:spTree>
    <p:extLst>
      <p:ext uri="{BB962C8B-B14F-4D97-AF65-F5344CB8AC3E}">
        <p14:creationId xmlns:p14="http://schemas.microsoft.com/office/powerpoint/2010/main" val="518991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575BDE5-91E3-4B81-9DE7-4DF40AEF4740}"/>
              </a:ext>
            </a:extLst>
          </p:cNvPr>
          <p:cNvSpPr>
            <a:spLocks noGrp="1"/>
          </p:cNvSpPr>
          <p:nvPr>
            <p:ph type="title"/>
          </p:nvPr>
        </p:nvSpPr>
        <p:spPr>
          <a:xfrm>
            <a:off x="4782556" y="2899135"/>
            <a:ext cx="6799844" cy="1059729"/>
          </a:xfrm>
        </p:spPr>
        <p:txBody>
          <a:bodyPr anchor="t" anchorCtr="0"/>
          <a:lstStyle/>
          <a:p>
            <a:r>
              <a:rPr lang="en-US" altLang="zh-CN" sz="3200" dirty="0"/>
              <a:t>Read Mapping</a:t>
            </a:r>
            <a:endParaRPr lang="zh-CN" altLang="en-US" sz="3200" dirty="0"/>
          </a:p>
        </p:txBody>
      </p:sp>
      <p:sp>
        <p:nvSpPr>
          <p:cNvPr id="6" name="文本占位符 5">
            <a:extLst>
              <a:ext uri="{FF2B5EF4-FFF2-40B4-BE49-F238E27FC236}">
                <a16:creationId xmlns:a16="http://schemas.microsoft.com/office/drawing/2014/main" id="{CC063804-FB63-43C9-A34F-A4E2632E45B7}"/>
              </a:ext>
            </a:extLst>
          </p:cNvPr>
          <p:cNvSpPr>
            <a:spLocks noGrp="1"/>
          </p:cNvSpPr>
          <p:nvPr>
            <p:ph type="body" sz="quarter" idx="13"/>
          </p:nvPr>
        </p:nvSpPr>
        <p:spPr>
          <a:xfrm>
            <a:off x="698500" y="2298700"/>
            <a:ext cx="3238501" cy="2716286"/>
          </a:xfrm>
        </p:spPr>
        <p:txBody>
          <a:bodyPr/>
          <a:lstStyle/>
          <a:p>
            <a:r>
              <a:rPr lang="en-US" altLang="zh-CN" dirty="0"/>
              <a:t>02</a:t>
            </a:r>
            <a:endParaRPr lang="zh-CN" altLang="en-US" dirty="0"/>
          </a:p>
        </p:txBody>
      </p:sp>
    </p:spTree>
    <p:extLst>
      <p:ext uri="{BB962C8B-B14F-4D97-AF65-F5344CB8AC3E}">
        <p14:creationId xmlns:p14="http://schemas.microsoft.com/office/powerpoint/2010/main" val="2479043849"/>
      </p:ext>
    </p:extLst>
  </p:cSld>
  <p:clrMapOvr>
    <a:masterClrMapping/>
  </p:clrMapOvr>
</p:sld>
</file>

<file path=ppt/theme/theme1.xml><?xml version="1.0" encoding="utf-8"?>
<a:theme xmlns:a="http://schemas.openxmlformats.org/drawingml/2006/main" name="1_Office 主题​​">
  <a:themeElements>
    <a:clrScheme name="湖南大学母校送模板">
      <a:dk1>
        <a:srgbClr val="000000"/>
      </a:dk1>
      <a:lt1>
        <a:srgbClr val="FFFFFF"/>
      </a:lt1>
      <a:dk2>
        <a:srgbClr val="768395"/>
      </a:dk2>
      <a:lt2>
        <a:srgbClr val="F0F0F0"/>
      </a:lt2>
      <a:accent1>
        <a:srgbClr val="C03431"/>
      </a:accent1>
      <a:accent2>
        <a:srgbClr val="F55050"/>
      </a:accent2>
      <a:accent3>
        <a:srgbClr val="FB7B7B"/>
      </a:accent3>
      <a:accent4>
        <a:srgbClr val="FD6666"/>
      </a:accent4>
      <a:accent5>
        <a:srgbClr val="ED2221"/>
      </a:accent5>
      <a:accent6>
        <a:srgbClr val="D22828"/>
      </a:accent6>
      <a:hlink>
        <a:srgbClr val="B80006"/>
      </a:hlink>
      <a:folHlink>
        <a:srgbClr val="BFBFBF"/>
      </a:folHlink>
    </a:clrScheme>
    <a:fontScheme name="湖南大学母校送模板-萌萌君">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828</TotalTime>
  <Words>2586</Words>
  <Application>Microsoft Office PowerPoint</Application>
  <PresentationFormat>宽屏</PresentationFormat>
  <Paragraphs>129</Paragraphs>
  <Slides>23</Slides>
  <Notes>19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等线</vt:lpstr>
      <vt:lpstr>宋体</vt:lpstr>
      <vt:lpstr>微软雅黑</vt:lpstr>
      <vt:lpstr>微软雅黑</vt:lpstr>
      <vt:lpstr>Arial</vt:lpstr>
      <vt:lpstr>Calibri</vt:lpstr>
      <vt:lpstr>Calibri Light</vt:lpstr>
      <vt:lpstr>Impact</vt:lpstr>
      <vt:lpstr>Wingdings</vt:lpstr>
      <vt:lpstr>1_Office 主题​​</vt:lpstr>
      <vt:lpstr>Accelerating Genome Analysis: A Primer on an Ongoing Journey</vt:lpstr>
      <vt:lpstr>PowerPoint 演示文稿</vt:lpstr>
      <vt:lpstr>Background and Introduction</vt:lpstr>
      <vt:lpstr>Genome analysis</vt:lpstr>
      <vt:lpstr> Genome assembly</vt:lpstr>
      <vt:lpstr>Challenges</vt:lpstr>
      <vt:lpstr>Abstract</vt:lpstr>
      <vt:lpstr>Major Work</vt:lpstr>
      <vt:lpstr>Read Mapping</vt:lpstr>
      <vt:lpstr>Read Mapping</vt:lpstr>
      <vt:lpstr>the existing approaches to accelerating  each step of read mapping</vt:lpstr>
      <vt:lpstr>Acceleration methods</vt:lpstr>
      <vt:lpstr>Accelerating Indexing</vt:lpstr>
      <vt:lpstr>Accelerating Indexing</vt:lpstr>
      <vt:lpstr>Accelerating Pre-alignment Filtering</vt:lpstr>
      <vt:lpstr>Accelerating Pre-alignment Filtering</vt:lpstr>
      <vt:lpstr>Accelerating Pre-alignment Filtering</vt:lpstr>
      <vt:lpstr>Accelerating Pre-alignment Filtering</vt:lpstr>
      <vt:lpstr>Accelerating Alignment</vt:lpstr>
      <vt:lpstr>Accelerating Alignment</vt:lpstr>
      <vt:lpstr>Discussion and Future Opportunities</vt:lpstr>
      <vt:lpstr>Discussion and Future Opportunities</vt:lpstr>
      <vt:lpstr>THANKS FOR ALL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湖南大学汇报答辩通用模板</dc:title>
  <dc:creator>lyj19991227@163.com</dc:creator>
  <cp:lastModifiedBy>lyj19991227@163.com</cp:lastModifiedBy>
  <cp:revision>20</cp:revision>
  <dcterms:created xsi:type="dcterms:W3CDTF">2021-12-09T01:14:48Z</dcterms:created>
  <dcterms:modified xsi:type="dcterms:W3CDTF">2021-12-16T09:12:49Z</dcterms:modified>
</cp:coreProperties>
</file>